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ínea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Texto del título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5" name="Nivel de texto 1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 Juan López"/>
          <p:cNvSpPr txBox="1"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 Juan López</a:t>
            </a:r>
          </a:p>
        </p:txBody>
      </p:sp>
      <p:sp>
        <p:nvSpPr>
          <p:cNvPr id="106" name="“Escribir una cita aquí”"/>
          <p:cNvSpPr txBox="1"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10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n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exto del título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5" name="Nivel de texto 1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n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exto del título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Texto del título</a:t>
            </a:r>
          </a:p>
        </p:txBody>
      </p:sp>
      <p:sp>
        <p:nvSpPr>
          <p:cNvPr id="43" name="Nivel de texto 1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ínea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í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6" name="Nivel de texto 1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í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Imagen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9" name="Nivel de texto 1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n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agen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n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Nivel de texto 1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Texto del título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Relationship Id="rId4" Type="http://schemas.openxmlformats.org/officeDocument/2006/relationships/image" Target="../media/image15.png"/><Relationship Id="rId5" Type="http://schemas.openxmlformats.org/officeDocument/2006/relationships/image" Target="../media/image17.jpeg"/><Relationship Id="rId6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11.jpeg"/><Relationship Id="rId6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1.png"/><Relationship Id="rId7" Type="http://schemas.openxmlformats.org/officeDocument/2006/relationships/image" Target="../media/image15.jpeg"/><Relationship Id="rId8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outono.net/elentir/2013/03/18/asi-es-el-escudo-del-papa-francis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L PONTIFICADO DEL PAPA"/>
          <p:cNvSpPr txBox="1"/>
          <p:nvPr>
            <p:ph type="ctrTitle"/>
          </p:nvPr>
        </p:nvSpPr>
        <p:spPr>
          <a:xfrm>
            <a:off x="578677" y="3212122"/>
            <a:ext cx="11847446" cy="1956778"/>
          </a:xfrm>
          <a:prstGeom prst="rect">
            <a:avLst/>
          </a:prstGeom>
          <a:ln w="9525">
            <a:round/>
          </a:ln>
        </p:spPr>
        <p:txBody>
          <a:bodyPr lIns="0" tIns="0" rIns="0" bIns="0"/>
          <a:lstStyle/>
          <a:p>
            <a:pPr algn="ctr" defTabSz="233679">
              <a:lnSpc>
                <a:spcPct val="100000"/>
              </a:lnSpc>
              <a:defRPr cap="none" sz="5760">
                <a:solidFill>
                  <a:srgbClr val="DA2668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EL PONTIFICADO DEL PAPA</a:t>
            </a:r>
          </a:p>
          <a:p>
            <a:pPr algn="ctr" defTabSz="233679">
              <a:lnSpc>
                <a:spcPct val="100000"/>
              </a:lnSpc>
              <a:defRPr cap="none" sz="5760">
                <a:latin typeface="+mn-lt"/>
                <a:ea typeface="+mn-ea"/>
                <a:cs typeface="+mn-cs"/>
                <a:sym typeface="Gill Sans"/>
              </a:defRPr>
            </a:pPr>
          </a:p>
          <a:p>
            <a:pPr algn="ctr" defTabSz="233679">
              <a:lnSpc>
                <a:spcPct val="100000"/>
              </a:lnSpc>
              <a:defRPr cap="none" sz="576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32" name="Trabajo realizado por Nerea Uranga"/>
          <p:cNvSpPr txBox="1"/>
          <p:nvPr>
            <p:ph type="subTitle" sz="quarter" idx="1"/>
          </p:nvPr>
        </p:nvSpPr>
        <p:spPr>
          <a:xfrm>
            <a:off x="431299" y="8677790"/>
            <a:ext cx="4579489" cy="825501"/>
          </a:xfrm>
          <a:prstGeom prst="rect">
            <a:avLst/>
          </a:prstGeom>
        </p:spPr>
        <p:txBody>
          <a:bodyPr/>
          <a:lstStyle/>
          <a:p>
            <a:pPr/>
            <a:r>
              <a:t>Trabajo realizado por Nerea Uranga</a:t>
            </a:r>
          </a:p>
        </p:txBody>
      </p:sp>
      <p:sp>
        <p:nvSpPr>
          <p:cNvPr id="133" name="Número de diapositiva"/>
          <p:cNvSpPr txBox="1"/>
          <p:nvPr>
            <p:ph type="sldNum" sz="quarter" idx="4294967295"/>
          </p:nvPr>
        </p:nvSpPr>
        <p:spPr>
          <a:xfrm>
            <a:off x="122111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4" name="7EBA7384-03F4-4D21-9AD3-E79E45040B05-L0-001.jpeg" descr="7EBA7384-03F4-4D21-9AD3-E79E45040B0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824" y="176312"/>
            <a:ext cx="3887958" cy="216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39D61A8B-3D52-423A-A49E-BB8DA9A1446D-L0-001.jpeg" descr="39D61A8B-3D52-423A-A49E-BB8DA9A1446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226" y="5719313"/>
            <a:ext cx="3640670" cy="2427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C7DD974D-AD0B-487E-8171-E9B088684625-L0-001.jpeg" descr="C7DD974D-AD0B-487E-8171-E9B08868462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08672" y="115750"/>
            <a:ext cx="4102656" cy="2731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F6F96B25-3150-4A6A-9301-9F0D82642C32-L0-001.jpeg" descr="F6F96B25-3150-4A6A-9301-9F0D82642C32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29228" y="5719313"/>
            <a:ext cx="3639795" cy="2589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59FF7B79-13C1-4DF8-BCA9-C361304692F5-L0-001.jpeg" descr="59FF7B79-13C1-4DF8-BCA9-C361304692F5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06001" y="5719313"/>
            <a:ext cx="1547419" cy="2891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F3D344BE-2CC3-4298-A5DC-440542F72E60-L0-001.jpeg" descr="F3D344BE-2CC3-4298-A5DC-440542F72E60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85297" y="177474"/>
            <a:ext cx="3909859" cy="2607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8CEC96FD-6ED7-441D-BEF8-8E0F20669C79-L0-001.jpeg" descr="8CEC96FD-6ED7-441D-BEF8-8E0F20669C79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89590" y="5719313"/>
            <a:ext cx="3390563" cy="225884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FRANCISCO"/>
          <p:cNvSpPr txBox="1"/>
          <p:nvPr/>
        </p:nvSpPr>
        <p:spPr>
          <a:xfrm>
            <a:off x="4063056" y="4004253"/>
            <a:ext cx="4878688" cy="118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DA2668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FRANCISCO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3"/>
      <p:bldP build="whole" bldLvl="1" animBg="1" rev="0" advAuto="0" spid="140" grpId="6"/>
      <p:bldP build="whole" bldLvl="1" animBg="1" rev="0" advAuto="0" spid="139" grpId="5"/>
      <p:bldP build="whole" bldLvl="1" animBg="1" rev="0" advAuto="0" spid="135" grpId="4"/>
      <p:bldP build="whole" bldLvl="1" animBg="1" rev="0" advAuto="0" spid="138" grpId="8"/>
      <p:bldP build="whole" bldLvl="1" animBg="1" rev="0" advAuto="0" spid="137" grpId="9"/>
      <p:bldP build="whole" bldLvl="1" animBg="1" rev="0" advAuto="0" spid="141" grpId="2"/>
      <p:bldP build="whole" bldLvl="1" animBg="1" rev="0" advAuto="0" spid="136" grpId="7"/>
      <p:bldP build="whole" bldLvl="1" animBg="1" rev="0" advAuto="0" spid="1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imeros actos…"/>
          <p:cNvSpPr txBox="1"/>
          <p:nvPr>
            <p:ph type="body" idx="1"/>
          </p:nvPr>
        </p:nvSpPr>
        <p:spPr>
          <a:xfrm>
            <a:off x="508000" y="71156"/>
            <a:ext cx="11988800" cy="7785101"/>
          </a:xfrm>
          <a:prstGeom prst="rect">
            <a:avLst/>
          </a:prstGeom>
        </p:spPr>
        <p:txBody>
          <a:bodyPr/>
          <a:lstStyle/>
          <a:p>
            <a:pPr marL="332814" indent="-332814">
              <a:buBlip>
                <a:blip r:embed="rId2"/>
              </a:buBlip>
              <a:defRPr b="1" sz="2700"/>
            </a:pPr>
            <a:r>
              <a:t>Primeros actos</a:t>
            </a: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r>
              <a:rPr b="0"/>
              <a:t>El 14 de marzo, un día después de ser elegido, celebró su primera misa como pontífice en la Capilla Sixtina.</a:t>
            </a: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endParaRPr b="0"/>
          </a:p>
          <a:p>
            <a:pPr marL="332814" indent="-332814">
              <a:buBlip>
                <a:blip r:embed="rId2"/>
              </a:buBlip>
              <a:defRPr sz="2700"/>
            </a:pPr>
            <a:r>
              <a:t>El domingo 17 presidió el rezo del Ángelus desde el balcón del apartamento papal del Palacio Apostólico.</a:t>
            </a:r>
          </a:p>
        </p:txBody>
      </p:sp>
      <p:sp>
        <p:nvSpPr>
          <p:cNvPr id="205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8" name="Imagen"/>
          <p:cNvGrpSpPr/>
          <p:nvPr/>
        </p:nvGrpSpPr>
        <p:grpSpPr>
          <a:xfrm>
            <a:off x="4657578" y="6336871"/>
            <a:ext cx="3689644" cy="2612994"/>
            <a:chOff x="0" y="0"/>
            <a:chExt cx="3689642" cy="2612993"/>
          </a:xfrm>
        </p:grpSpPr>
        <p:pic>
          <p:nvPicPr>
            <p:cNvPr id="207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435643" cy="22827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89643" cy="2612994"/>
            </a:xfrm>
            <a:prstGeom prst="rect">
              <a:avLst/>
            </a:prstGeom>
            <a:effectLst/>
          </p:spPr>
        </p:pic>
      </p:grpSp>
      <p:grpSp>
        <p:nvGrpSpPr>
          <p:cNvPr id="211" name="D0C8D015-B3F4-487D-B049-33AD741ECB55-L0-001.jpeg"/>
          <p:cNvGrpSpPr/>
          <p:nvPr/>
        </p:nvGrpSpPr>
        <p:grpSpPr>
          <a:xfrm>
            <a:off x="5771865" y="3067242"/>
            <a:ext cx="4420244" cy="2493896"/>
            <a:chOff x="0" y="0"/>
            <a:chExt cx="4420242" cy="2493895"/>
          </a:xfrm>
        </p:grpSpPr>
        <p:pic>
          <p:nvPicPr>
            <p:cNvPr id="210" name="D0C8D015-B3F4-487D-B049-33AD741ECB55-L0-001.jpeg" descr="D0C8D015-B3F4-487D-B049-33AD741ECB55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76200"/>
              <a:ext cx="4166243" cy="2176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D0C8D015-B3F4-487D-B049-33AD741ECB55-L0-001.jpeg" descr="D0C8D015-B3F4-487D-B049-33AD741ECB55-L0-00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420243" cy="24938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(null)(out)" transition="in">
                                      <p:cBhvr>
                                        <p:cTn id="7" dur="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2"/>
      <p:bldP build="whole" bldLvl="1" animBg="1" rev="0" advAuto="0" spid="208" grpId="3"/>
      <p:bldP build="whole" bldLvl="1" animBg="1" rev="0" advAuto="0" spid="2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artas encíclicas…"/>
          <p:cNvSpPr txBox="1"/>
          <p:nvPr>
            <p:ph type="body" idx="1"/>
          </p:nvPr>
        </p:nvSpPr>
        <p:spPr>
          <a:xfrm>
            <a:off x="508000" y="968373"/>
            <a:ext cx="11988800" cy="7785101"/>
          </a:xfrm>
          <a:prstGeom prst="rect">
            <a:avLst/>
          </a:prstGeom>
        </p:spPr>
        <p:txBody>
          <a:bodyPr/>
          <a:lstStyle/>
          <a:p>
            <a:pPr marL="332814" indent="-332814">
              <a:buBlip>
                <a:blip r:embed="rId2"/>
              </a:buBlip>
              <a:defRPr sz="2700"/>
            </a:pPr>
            <a:r>
              <a:rPr b="1"/>
              <a:t>Cartas encíclicas</a:t>
            </a:r>
            <a:r>
              <a:t> </a:t>
            </a:r>
          </a:p>
          <a:p>
            <a:pPr marL="332814" indent="-332814">
              <a:buClr>
                <a:srgbClr val="BEBEBE"/>
              </a:buClr>
              <a:buSzPct val="125000"/>
              <a:buChar char="•"/>
              <a:defRPr sz="2700"/>
            </a:pPr>
            <a:r>
              <a:t>‘Lumen Fidei’ —&gt; “la luz de la fe”</a:t>
            </a:r>
          </a:p>
          <a:p>
            <a:pPr marL="0" indent="0">
              <a:buSzTx/>
              <a:buNone/>
              <a:defRPr sz="2700"/>
            </a:pPr>
            <a:r>
              <a:t>       - Publicada el 5 de julio de 2013 </a:t>
            </a:r>
          </a:p>
          <a:p>
            <a:pPr marL="0" indent="0">
              <a:buSzTx/>
              <a:buNone/>
              <a:defRPr sz="2700"/>
            </a:pPr>
            <a:r>
              <a:t>       - Centrada en la fe con motivo del Año de la Fe</a:t>
            </a:r>
          </a:p>
          <a:p>
            <a:pPr marL="0" indent="0">
              <a:buSzTx/>
              <a:buNone/>
              <a:defRPr sz="2700"/>
            </a:pPr>
            <a:r>
              <a:t>       - Escrita junto a Benedicto XVI</a:t>
            </a:r>
          </a:p>
          <a:p>
            <a:pPr marL="332814" indent="-332814">
              <a:buClr>
                <a:srgbClr val="BEBEBE"/>
              </a:buClr>
              <a:buSzPct val="125000"/>
              <a:buChar char="•"/>
              <a:defRPr sz="2700"/>
            </a:pPr>
            <a:r>
              <a:t>‘Laudato si’ —&gt; “Alabado seas”</a:t>
            </a:r>
          </a:p>
          <a:p>
            <a:pPr marL="0" indent="0">
              <a:buSzTx/>
              <a:buNone/>
              <a:defRPr sz="2700"/>
            </a:pPr>
            <a:r>
              <a:t>      - Publicada el 24 de mayo de 2015</a:t>
            </a:r>
          </a:p>
          <a:p>
            <a:pPr marL="0" indent="0">
              <a:buSzTx/>
              <a:buNone/>
              <a:defRPr sz="2700"/>
            </a:pPr>
            <a:r>
              <a:t>      - Centrada en la ecología humana y la defensa de la naturaleza </a:t>
            </a:r>
          </a:p>
        </p:txBody>
      </p:sp>
      <p:grpSp>
        <p:nvGrpSpPr>
          <p:cNvPr id="216" name="Imagen"/>
          <p:cNvGrpSpPr/>
          <p:nvPr/>
        </p:nvGrpSpPr>
        <p:grpSpPr>
          <a:xfrm>
            <a:off x="9946268" y="4913523"/>
            <a:ext cx="2450691" cy="3750869"/>
            <a:chOff x="0" y="0"/>
            <a:chExt cx="2450689" cy="3750868"/>
          </a:xfrm>
        </p:grpSpPr>
        <p:pic>
          <p:nvPicPr>
            <p:cNvPr id="215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050" y="19050"/>
              <a:ext cx="2412590" cy="37127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4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450690" cy="3750869"/>
            </a:xfrm>
            <a:prstGeom prst="rect">
              <a:avLst/>
            </a:prstGeom>
            <a:effectLst/>
          </p:spPr>
        </p:pic>
      </p:grpSp>
      <p:pic>
        <p:nvPicPr>
          <p:cNvPr id="217" name="Imagen" descr="Imagen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27962" y="787559"/>
            <a:ext cx="2424396" cy="371004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218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3"/>
      <p:bldP build="whole" bldLvl="1" animBg="1" rev="0" advAuto="0" spid="213" grpId="1"/>
      <p:bldP build="whole" bldLvl="1" animBg="1" rev="0" advAuto="0" spid="21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Israel…"/>
          <p:cNvSpPr txBox="1"/>
          <p:nvPr/>
        </p:nvSpPr>
        <p:spPr>
          <a:xfrm>
            <a:off x="2495129" y="2490045"/>
            <a:ext cx="122694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Israel</a:t>
            </a:r>
          </a:p>
          <a:p>
            <a:pPr/>
            <a:r>
              <a:t>🇮🇱 </a:t>
            </a:r>
          </a:p>
        </p:txBody>
      </p:sp>
      <p:sp>
        <p:nvSpPr>
          <p:cNvPr id="221" name="Brasil…"/>
          <p:cNvSpPr txBox="1"/>
          <p:nvPr/>
        </p:nvSpPr>
        <p:spPr>
          <a:xfrm>
            <a:off x="1309354" y="1068447"/>
            <a:ext cx="137829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Brasil </a:t>
            </a:r>
          </a:p>
          <a:p>
            <a:pPr/>
            <a:r>
              <a:t>🇧🇷 </a:t>
            </a:r>
          </a:p>
        </p:txBody>
      </p:sp>
      <p:sp>
        <p:nvSpPr>
          <p:cNvPr id="222" name="Cuba…"/>
          <p:cNvSpPr txBox="1"/>
          <p:nvPr/>
        </p:nvSpPr>
        <p:spPr>
          <a:xfrm>
            <a:off x="9093462" y="5556929"/>
            <a:ext cx="159654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Cuba</a:t>
            </a:r>
          </a:p>
          <a:p>
            <a:pPr/>
            <a:r>
              <a:t>🇨🇺</a:t>
            </a:r>
          </a:p>
        </p:txBody>
      </p:sp>
      <p:sp>
        <p:nvSpPr>
          <p:cNvPr id="223" name="Francia…"/>
          <p:cNvSpPr txBox="1"/>
          <p:nvPr/>
        </p:nvSpPr>
        <p:spPr>
          <a:xfrm>
            <a:off x="6027395" y="3940173"/>
            <a:ext cx="155622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Francia</a:t>
            </a:r>
          </a:p>
          <a:p>
            <a:pPr/>
            <a:r>
              <a:t>🇫🇷</a:t>
            </a:r>
          </a:p>
        </p:txBody>
      </p:sp>
      <p:sp>
        <p:nvSpPr>
          <p:cNvPr id="224" name="Polonia…"/>
          <p:cNvSpPr txBox="1"/>
          <p:nvPr/>
        </p:nvSpPr>
        <p:spPr>
          <a:xfrm>
            <a:off x="6094429" y="7064773"/>
            <a:ext cx="171874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Polonia </a:t>
            </a:r>
          </a:p>
          <a:p>
            <a:pPr/>
            <a:r>
              <a:t>🇵🇱</a:t>
            </a:r>
          </a:p>
        </p:txBody>
      </p:sp>
      <p:sp>
        <p:nvSpPr>
          <p:cNvPr id="225" name="Estados Unidos…"/>
          <p:cNvSpPr txBox="1"/>
          <p:nvPr/>
        </p:nvSpPr>
        <p:spPr>
          <a:xfrm>
            <a:off x="5383845" y="2426039"/>
            <a:ext cx="309525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Estados Unidos</a:t>
            </a:r>
          </a:p>
          <a:p>
            <a:pPr/>
            <a:r>
              <a:t>🇺🇸 </a:t>
            </a:r>
          </a:p>
        </p:txBody>
      </p:sp>
      <p:sp>
        <p:nvSpPr>
          <p:cNvPr id="226" name="Grecia…"/>
          <p:cNvSpPr txBox="1"/>
          <p:nvPr/>
        </p:nvSpPr>
        <p:spPr>
          <a:xfrm>
            <a:off x="2444729" y="6953760"/>
            <a:ext cx="146625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Grecia</a:t>
            </a:r>
          </a:p>
          <a:p>
            <a:pPr/>
            <a:r>
              <a:t>🇬🇷</a:t>
            </a:r>
          </a:p>
        </p:txBody>
      </p:sp>
      <p:sp>
        <p:nvSpPr>
          <p:cNvPr id="227" name="Bosnia…"/>
          <p:cNvSpPr txBox="1"/>
          <p:nvPr/>
        </p:nvSpPr>
        <p:spPr>
          <a:xfrm>
            <a:off x="10140876" y="2426039"/>
            <a:ext cx="177229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Bosnia</a:t>
            </a:r>
          </a:p>
          <a:p>
            <a:pPr/>
            <a:r>
              <a:t>🇧🇦</a:t>
            </a:r>
          </a:p>
        </p:txBody>
      </p:sp>
      <p:sp>
        <p:nvSpPr>
          <p:cNvPr id="228" name="Kenia…"/>
          <p:cNvSpPr txBox="1"/>
          <p:nvPr/>
        </p:nvSpPr>
        <p:spPr>
          <a:xfrm>
            <a:off x="9429320" y="6897582"/>
            <a:ext cx="138365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Kenia </a:t>
            </a:r>
          </a:p>
          <a:p>
            <a:pPr/>
            <a:r>
              <a:t>🇰🇪</a:t>
            </a:r>
          </a:p>
        </p:txBody>
      </p:sp>
      <p:sp>
        <p:nvSpPr>
          <p:cNvPr id="229" name="Ecuador…"/>
          <p:cNvSpPr txBox="1"/>
          <p:nvPr/>
        </p:nvSpPr>
        <p:spPr>
          <a:xfrm>
            <a:off x="5807819" y="5556929"/>
            <a:ext cx="176026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Ecuador</a:t>
            </a:r>
          </a:p>
          <a:p>
            <a:pPr/>
            <a:r>
              <a:t>🇪🇨</a:t>
            </a:r>
          </a:p>
        </p:txBody>
      </p:sp>
      <p:sp>
        <p:nvSpPr>
          <p:cNvPr id="230" name="Turquía…"/>
          <p:cNvSpPr txBox="1"/>
          <p:nvPr/>
        </p:nvSpPr>
        <p:spPr>
          <a:xfrm>
            <a:off x="9440414" y="3897439"/>
            <a:ext cx="173124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Turquía </a:t>
            </a:r>
          </a:p>
          <a:p>
            <a:pPr/>
            <a:r>
              <a:t>🇹🇷 </a:t>
            </a:r>
          </a:p>
        </p:txBody>
      </p:sp>
      <p:sp>
        <p:nvSpPr>
          <p:cNvPr id="231" name="México…"/>
          <p:cNvSpPr txBox="1"/>
          <p:nvPr/>
        </p:nvSpPr>
        <p:spPr>
          <a:xfrm>
            <a:off x="2378538" y="3911642"/>
            <a:ext cx="159863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México</a:t>
            </a:r>
          </a:p>
          <a:p>
            <a:pPr/>
            <a:r>
              <a:t>🇲🇽</a:t>
            </a:r>
          </a:p>
        </p:txBody>
      </p:sp>
      <p:sp>
        <p:nvSpPr>
          <p:cNvPr id="232" name="Filipinas…"/>
          <p:cNvSpPr txBox="1"/>
          <p:nvPr/>
        </p:nvSpPr>
        <p:spPr>
          <a:xfrm>
            <a:off x="4666175" y="1036464"/>
            <a:ext cx="168503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Filipinas</a:t>
            </a:r>
          </a:p>
          <a:p>
            <a:pPr/>
            <a:r>
              <a:t>🇵🇭 </a:t>
            </a:r>
          </a:p>
        </p:txBody>
      </p:sp>
      <p:sp>
        <p:nvSpPr>
          <p:cNvPr id="233" name="Paraguay…"/>
          <p:cNvSpPr txBox="1"/>
          <p:nvPr/>
        </p:nvSpPr>
        <p:spPr>
          <a:xfrm>
            <a:off x="2254639" y="5556929"/>
            <a:ext cx="184643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Paraguay</a:t>
            </a:r>
          </a:p>
          <a:p>
            <a:pPr/>
            <a:r>
              <a:t>🇵🇾</a:t>
            </a:r>
          </a:p>
        </p:txBody>
      </p:sp>
      <p:sp>
        <p:nvSpPr>
          <p:cNvPr id="234" name="Flecha 11"/>
          <p:cNvSpPr/>
          <p:nvPr/>
        </p:nvSpPr>
        <p:spPr>
          <a:xfrm flipH="1" rot="10800000">
            <a:off x="3102101" y="1185969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5" name="Bolivia…"/>
          <p:cNvSpPr txBox="1"/>
          <p:nvPr/>
        </p:nvSpPr>
        <p:spPr>
          <a:xfrm>
            <a:off x="8482576" y="1022772"/>
            <a:ext cx="144705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Bolivia</a:t>
            </a:r>
          </a:p>
          <a:p>
            <a:pPr/>
            <a:r>
              <a:t>🇧🇴</a:t>
            </a:r>
          </a:p>
        </p:txBody>
      </p:sp>
      <p:sp>
        <p:nvSpPr>
          <p:cNvPr id="236" name="Flecha 11"/>
          <p:cNvSpPr/>
          <p:nvPr/>
        </p:nvSpPr>
        <p:spPr>
          <a:xfrm flipH="1" rot="10800000">
            <a:off x="7039601" y="1160708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7" name="Flecha 11"/>
          <p:cNvSpPr/>
          <p:nvPr/>
        </p:nvSpPr>
        <p:spPr>
          <a:xfrm flipH="1" rot="10800000">
            <a:off x="1298233" y="2472294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8" name="Flecha 11"/>
          <p:cNvSpPr/>
          <p:nvPr/>
        </p:nvSpPr>
        <p:spPr>
          <a:xfrm flipH="1" rot="10800000">
            <a:off x="9095187" y="2472294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9" name="Flecha 11"/>
          <p:cNvSpPr/>
          <p:nvPr/>
        </p:nvSpPr>
        <p:spPr>
          <a:xfrm flipH="1" rot="10800000">
            <a:off x="4263026" y="2579676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0" name="Flecha 11"/>
          <p:cNvSpPr/>
          <p:nvPr/>
        </p:nvSpPr>
        <p:spPr>
          <a:xfrm flipH="1" rot="10800000">
            <a:off x="1248679" y="3952623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1" name="Flecha 11"/>
          <p:cNvSpPr/>
          <p:nvPr/>
        </p:nvSpPr>
        <p:spPr>
          <a:xfrm flipH="1" rot="10800000">
            <a:off x="4769253" y="4044664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2" name="Flecha 11"/>
          <p:cNvSpPr/>
          <p:nvPr/>
        </p:nvSpPr>
        <p:spPr>
          <a:xfrm flipH="1" rot="10800000">
            <a:off x="8289827" y="3952623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3" name="Flecha 11"/>
          <p:cNvSpPr/>
          <p:nvPr/>
        </p:nvSpPr>
        <p:spPr>
          <a:xfrm flipH="1" rot="10800000">
            <a:off x="4534437" y="5556929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4" name="Flecha 11"/>
          <p:cNvSpPr/>
          <p:nvPr/>
        </p:nvSpPr>
        <p:spPr>
          <a:xfrm flipH="1" rot="10800000">
            <a:off x="7910763" y="5556929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5" name="Flecha 11"/>
          <p:cNvSpPr/>
          <p:nvPr/>
        </p:nvSpPr>
        <p:spPr>
          <a:xfrm flipH="1" rot="10800000">
            <a:off x="1298233" y="5556929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Flecha 11"/>
          <p:cNvSpPr/>
          <p:nvPr/>
        </p:nvSpPr>
        <p:spPr>
          <a:xfrm flipH="1" rot="10800000">
            <a:off x="1298233" y="6953760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7" name="Flecha 11"/>
          <p:cNvSpPr/>
          <p:nvPr/>
        </p:nvSpPr>
        <p:spPr>
          <a:xfrm flipH="1" rot="10800000">
            <a:off x="4815273" y="7089692"/>
            <a:ext cx="840020" cy="63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8" name="Flecha 11"/>
          <p:cNvSpPr/>
          <p:nvPr/>
        </p:nvSpPr>
        <p:spPr>
          <a:xfrm flipH="1" rot="10800000">
            <a:off x="8312837" y="6966970"/>
            <a:ext cx="840020" cy="63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2A1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9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REGUNTAS✏️"/>
          <p:cNvSpPr txBox="1"/>
          <p:nvPr>
            <p:ph type="title"/>
          </p:nvPr>
        </p:nvSpPr>
        <p:spPr>
          <a:xfrm>
            <a:off x="-2851502" y="596900"/>
            <a:ext cx="11988801" cy="1905000"/>
          </a:xfrm>
          <a:prstGeom prst="rect">
            <a:avLst/>
          </a:prstGeom>
        </p:spPr>
        <p:txBody>
          <a:bodyPr/>
          <a:lstStyle/>
          <a:p>
            <a:pPr algn="ctr">
              <a:defRPr u="sng">
                <a:solidFill>
                  <a:srgbClr val="2A168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PREGUNTAS</a:t>
            </a:r>
            <a:r>
              <a:rPr u="none"/>
              <a:t>✏️</a:t>
            </a:r>
          </a:p>
        </p:txBody>
      </p:sp>
      <p:sp>
        <p:nvSpPr>
          <p:cNvPr id="252" name="Portapapeles"/>
          <p:cNvSpPr/>
          <p:nvPr/>
        </p:nvSpPr>
        <p:spPr>
          <a:xfrm>
            <a:off x="6122113" y="596900"/>
            <a:ext cx="6046735" cy="8682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3" name="1️⃣ Fecha del pontificando"/>
          <p:cNvSpPr txBox="1"/>
          <p:nvPr/>
        </p:nvSpPr>
        <p:spPr>
          <a:xfrm>
            <a:off x="6721932" y="3306684"/>
            <a:ext cx="48470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1️⃣ Fecha del pontificando </a:t>
            </a:r>
          </a:p>
        </p:txBody>
      </p:sp>
      <p:sp>
        <p:nvSpPr>
          <p:cNvPr id="254" name="2️⃣ ¿Qué diferencia a su…"/>
          <p:cNvSpPr txBox="1"/>
          <p:nvPr/>
        </p:nvSpPr>
        <p:spPr>
          <a:xfrm>
            <a:off x="6630943" y="4816373"/>
            <a:ext cx="455973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2️⃣ ¿Qué diferencia a su </a:t>
            </a:r>
          </a:p>
          <a:p>
            <a:pPr>
              <a:defRPr sz="3500"/>
            </a:pPr>
            <a:r>
              <a:t>escudo del resto?</a:t>
            </a:r>
          </a:p>
        </p:txBody>
      </p:sp>
      <p:sp>
        <p:nvSpPr>
          <p:cNvPr id="255" name="3️⃣ Nombre secular"/>
          <p:cNvSpPr txBox="1"/>
          <p:nvPr/>
        </p:nvSpPr>
        <p:spPr>
          <a:xfrm>
            <a:off x="6785095" y="6855731"/>
            <a:ext cx="360714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3️⃣ Nombre secular</a:t>
            </a:r>
          </a:p>
        </p:txBody>
      </p:sp>
      <p:sp>
        <p:nvSpPr>
          <p:cNvPr id="256" name="13 de marzo de 2013"/>
          <p:cNvSpPr txBox="1"/>
          <p:nvPr/>
        </p:nvSpPr>
        <p:spPr>
          <a:xfrm>
            <a:off x="7440245" y="4076246"/>
            <a:ext cx="34104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13 de marzo de 2013</a:t>
            </a:r>
          </a:p>
        </p:txBody>
      </p:sp>
      <p:sp>
        <p:nvSpPr>
          <p:cNvPr id="257" name="El lema"/>
          <p:cNvSpPr txBox="1"/>
          <p:nvPr/>
        </p:nvSpPr>
        <p:spPr>
          <a:xfrm>
            <a:off x="7489501" y="6152242"/>
            <a:ext cx="121655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El lema</a:t>
            </a:r>
          </a:p>
        </p:txBody>
      </p:sp>
      <p:sp>
        <p:nvSpPr>
          <p:cNvPr id="258" name="Jorge Mario Bergoglio"/>
          <p:cNvSpPr txBox="1"/>
          <p:nvPr/>
        </p:nvSpPr>
        <p:spPr>
          <a:xfrm>
            <a:off x="7292856" y="7679869"/>
            <a:ext cx="34813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Jorge Mario Bergoglio</a:t>
            </a:r>
          </a:p>
        </p:txBody>
      </p:sp>
      <p:sp>
        <p:nvSpPr>
          <p:cNvPr id="259" name="FIN❗️👏🏻🎊"/>
          <p:cNvSpPr txBox="1"/>
          <p:nvPr/>
        </p:nvSpPr>
        <p:spPr>
          <a:xfrm>
            <a:off x="1277766" y="3977825"/>
            <a:ext cx="10449268" cy="2870896"/>
          </a:xfrm>
          <a:prstGeom prst="rect">
            <a:avLst/>
          </a:prstGeom>
          <a:solidFill>
            <a:srgbClr val="FFFFFF"/>
          </a:solidFill>
          <a:ln w="762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0">
                <a:solidFill>
                  <a:srgbClr val="2A1680"/>
                </a:solidFill>
              </a:defRPr>
            </a:pPr>
            <a:r>
              <a:rPr sz="18200"/>
              <a:t>FIN</a:t>
            </a:r>
            <a:r>
              <a:rPr sz="14400"/>
              <a:t>❗️👏🏻🎊</a:t>
            </a:r>
          </a:p>
        </p:txBody>
      </p:sp>
      <p:sp>
        <p:nvSpPr>
          <p:cNvPr id="260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3"/>
      <p:bldP build="whole" bldLvl="1" animBg="1" rev="0" advAuto="0" spid="259" grpId="4"/>
      <p:bldP build="whole" bldLvl="1" animBg="1" rev="0" advAuto="0" spid="257" grpId="2"/>
      <p:bldP build="whole" bldLvl="1" animBg="1" rev="0" advAuto="0" spid="2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➡️ ¿Quién es?…"/>
          <p:cNvSpPr txBox="1"/>
          <p:nvPr>
            <p:ph type="body" sz="half" idx="1"/>
          </p:nvPr>
        </p:nvSpPr>
        <p:spPr>
          <a:xfrm>
            <a:off x="661401" y="4421359"/>
            <a:ext cx="4441428" cy="57277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t>➡️ ¿Quién es?</a:t>
            </a:r>
          </a:p>
          <a:p>
            <a:pPr marL="0" indent="0">
              <a:buSzTx/>
              <a:buNone/>
              <a:defRPr sz="2800"/>
            </a:pPr>
            <a:r>
              <a:t>➡️ Biografía </a:t>
            </a:r>
          </a:p>
          <a:p>
            <a:pPr marL="0" indent="0">
              <a:buSzTx/>
              <a:buNone/>
              <a:defRPr sz="2800"/>
            </a:pPr>
            <a:r>
              <a:t>➡️ Formación religiosa</a:t>
            </a:r>
          </a:p>
          <a:p>
            <a:pPr marL="0" indent="0">
              <a:buSzTx/>
              <a:buNone/>
              <a:defRPr sz="2800"/>
            </a:pPr>
          </a:p>
          <a:p>
            <a:pPr marL="0" indent="0">
              <a:buSzTx/>
              <a:buNone/>
              <a:defRPr sz="2800"/>
            </a:pPr>
            <a:r>
              <a:t> </a:t>
            </a:r>
          </a:p>
        </p:txBody>
      </p:sp>
      <p:sp>
        <p:nvSpPr>
          <p:cNvPr id="144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Búsqueda"/>
          <p:cNvSpPr/>
          <p:nvPr/>
        </p:nvSpPr>
        <p:spPr>
          <a:xfrm flipH="1">
            <a:off x="3655039" y="48106"/>
            <a:ext cx="3767492" cy="4415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6" name="ÍNDICE"/>
          <p:cNvSpPr txBox="1"/>
          <p:nvPr/>
        </p:nvSpPr>
        <p:spPr>
          <a:xfrm>
            <a:off x="4603421" y="1003370"/>
            <a:ext cx="2601424" cy="10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 u="sng">
                <a:solidFill>
                  <a:srgbClr val="2A168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ÍNDICE </a:t>
            </a:r>
          </a:p>
        </p:txBody>
      </p:sp>
      <p:sp>
        <p:nvSpPr>
          <p:cNvPr id="147" name="➡️ El pontificado:…"/>
          <p:cNvSpPr txBox="1"/>
          <p:nvPr/>
        </p:nvSpPr>
        <p:spPr>
          <a:xfrm>
            <a:off x="7309455" y="2790823"/>
            <a:ext cx="5140359" cy="621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2800"/>
            </a:pPr>
            <a:r>
              <a:t>➡️ El pontificado: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¿Qué es?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Inauguración del pontificado 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Lema y escudo papal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Primeros actos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Cartas encíclicas </a:t>
            </a:r>
          </a:p>
          <a:p>
            <a:pPr lvl="1" marL="764241" indent="-345141" algn="l">
              <a:spcBef>
                <a:spcPts val="4200"/>
              </a:spcBef>
              <a:buClr>
                <a:srgbClr val="BEBEBE"/>
              </a:buClr>
              <a:buSzPct val="125000"/>
              <a:buChar char="•"/>
              <a:defRPr sz="2800"/>
            </a:pPr>
            <a:r>
              <a:t>Viajes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ancisco, es el número 266 y actual Papa de la Iglesia católica.…"/>
          <p:cNvSpPr txBox="1"/>
          <p:nvPr>
            <p:ph type="body" sz="half" idx="1"/>
          </p:nvPr>
        </p:nvSpPr>
        <p:spPr>
          <a:xfrm>
            <a:off x="1474094" y="2305829"/>
            <a:ext cx="4740652" cy="6894542"/>
          </a:xfrm>
          <a:prstGeom prst="rect">
            <a:avLst/>
          </a:prstGeom>
        </p:spPr>
        <p:txBody>
          <a:bodyPr/>
          <a:lstStyle/>
          <a:p>
            <a:pPr marL="343746" indent="-343746">
              <a:buBlip>
                <a:blip r:embed="rId2"/>
              </a:buBlip>
              <a:defRPr sz="2800"/>
            </a:pPr>
            <a:r>
              <a:t>Francisco, es el número 266 y actual Papa de la Iglesia católica. </a:t>
            </a:r>
          </a:p>
          <a:p>
            <a:pPr marL="343746" indent="-343746">
              <a:buBlip>
                <a:blip r:embed="rId2"/>
              </a:buBlip>
              <a:defRPr sz="2800"/>
            </a:pPr>
            <a:r>
              <a:t>Es el jefe del Estado y el octavo soberano de la Ciudad del Vaticano.</a:t>
            </a:r>
          </a:p>
        </p:txBody>
      </p:sp>
      <p:sp>
        <p:nvSpPr>
          <p:cNvPr id="150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¿QUIÉN ES?"/>
          <p:cNvSpPr txBox="1"/>
          <p:nvPr/>
        </p:nvSpPr>
        <p:spPr>
          <a:xfrm>
            <a:off x="3967180" y="755331"/>
            <a:ext cx="5868130" cy="130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6700">
                <a:solidFill>
                  <a:srgbClr val="200D6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¿QUIÉN ES?</a:t>
            </a:r>
          </a:p>
        </p:txBody>
      </p:sp>
      <p:grpSp>
        <p:nvGrpSpPr>
          <p:cNvPr id="154" name="693957DC-B96C-41DE-B0B1-56F2BBDE2699-L0-001.jpeg"/>
          <p:cNvGrpSpPr/>
          <p:nvPr/>
        </p:nvGrpSpPr>
        <p:grpSpPr>
          <a:xfrm>
            <a:off x="6893169" y="4047891"/>
            <a:ext cx="5517662" cy="3696165"/>
            <a:chOff x="0" y="0"/>
            <a:chExt cx="5517660" cy="3696164"/>
          </a:xfrm>
        </p:grpSpPr>
        <p:pic>
          <p:nvPicPr>
            <p:cNvPr id="153" name="693957DC-B96C-41DE-B0B1-56F2BBDE2699-L0-001.jpeg" descr="693957DC-B96C-41DE-B0B1-56F2BBDE2699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4200" y="469900"/>
              <a:ext cx="4374661" cy="26039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693957DC-B96C-41DE-B0B1-56F2BBDE2699-L0-001.jpeg" descr="693957DC-B96C-41DE-B0B1-56F2BBDE2699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17661" cy="36961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4" grpId="3"/>
      <p:bldP build="whole" bldLvl="1" animBg="1" rev="0" advAuto="0" spid="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ombre secular: Jorge Mario Bergogli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3746" indent="-343746">
              <a:buBlip>
                <a:blip r:embed="rId2"/>
              </a:buBlip>
              <a:defRPr sz="2800"/>
            </a:pPr>
            <a:r>
              <a:t>Nombre secular: Jorge Mario Bergoglio</a:t>
            </a:r>
          </a:p>
          <a:p>
            <a:pPr marL="343746" indent="-343746">
              <a:buBlip>
                <a:blip r:embed="rId2"/>
              </a:buBlip>
              <a:defRPr sz="2800"/>
            </a:pPr>
            <a:r>
              <a:t>Nombre religioso: Francisco (en honor al santo de Asís)</a:t>
            </a:r>
          </a:p>
          <a:p>
            <a:pPr marL="343746" indent="-343746">
              <a:buBlip>
                <a:blip r:embed="rId2"/>
              </a:buBlip>
              <a:defRPr sz="2800"/>
            </a:pPr>
            <a:r>
              <a:t>Nacimiento: 17 de diciembre de 1936 en Buenos Aires, Argentina</a:t>
            </a:r>
          </a:p>
          <a:p>
            <a:pPr marL="343746" indent="-343746">
              <a:buBlip>
                <a:blip r:embed="rId2"/>
              </a:buBlip>
              <a:defRPr sz="2800"/>
            </a:pPr>
            <a:r>
              <a:t>Edad: 81 años</a:t>
            </a:r>
          </a:p>
          <a:p>
            <a:pPr marL="343746" indent="-343746">
              <a:buBlip>
                <a:blip r:embed="rId2"/>
              </a:buBlip>
              <a:defRPr sz="2800"/>
            </a:pPr>
            <a:r>
              <a:t>Ejerció otros cargos: obispo, arzobispo, cardenal, etc.</a:t>
            </a:r>
          </a:p>
        </p:txBody>
      </p:sp>
      <p:sp>
        <p:nvSpPr>
          <p:cNvPr id="157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0" name="A697090C-A7BE-4295-B7E3-FB3CB2653588-L0-001.jpeg"/>
          <p:cNvGrpSpPr/>
          <p:nvPr/>
        </p:nvGrpSpPr>
        <p:grpSpPr>
          <a:xfrm>
            <a:off x="2425157" y="2542060"/>
            <a:ext cx="2620926" cy="3427345"/>
            <a:chOff x="0" y="0"/>
            <a:chExt cx="2620924" cy="3427343"/>
          </a:xfrm>
        </p:grpSpPr>
        <p:pic>
          <p:nvPicPr>
            <p:cNvPr id="159" name="A697090C-A7BE-4295-B7E3-FB3CB2653588-L0-001.jpeg" descr="A697090C-A7BE-4295-B7E3-FB3CB2653588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5100" y="503078"/>
              <a:ext cx="2290725" cy="27591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A697090C-A7BE-4295-B7E3-FB3CB2653588-L0-001.jpeg" descr="A697090C-A7BE-4295-B7E3-FB3CB2653588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20925" cy="3427344"/>
            </a:xfrm>
            <a:prstGeom prst="rect">
              <a:avLst/>
            </a:prstGeom>
            <a:effectLst/>
          </p:spPr>
        </p:pic>
      </p:grpSp>
      <p:grpSp>
        <p:nvGrpSpPr>
          <p:cNvPr id="163" name="9E1167E0-4AC1-4569-AB0C-1C5AD693C272-L0-001.jpeg"/>
          <p:cNvGrpSpPr/>
          <p:nvPr/>
        </p:nvGrpSpPr>
        <p:grpSpPr>
          <a:xfrm>
            <a:off x="1307960" y="6236551"/>
            <a:ext cx="4680919" cy="2831530"/>
            <a:chOff x="0" y="0"/>
            <a:chExt cx="4680917" cy="2831529"/>
          </a:xfrm>
        </p:grpSpPr>
        <p:pic>
          <p:nvPicPr>
            <p:cNvPr id="162" name="9E1167E0-4AC1-4569-AB0C-1C5AD693C272-L0-001.jpeg" descr="9E1167E0-4AC1-4569-AB0C-1C5AD693C272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200" y="215900"/>
              <a:ext cx="4274518" cy="23997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9E1167E0-4AC1-4569-AB0C-1C5AD693C272-L0-001.jpeg" descr="9E1167E0-4AC1-4569-AB0C-1C5AD693C272-L0-00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680918" cy="2831530"/>
            </a:xfrm>
            <a:prstGeom prst="rect">
              <a:avLst/>
            </a:prstGeom>
            <a:effectLst/>
          </p:spPr>
        </p:pic>
      </p:grpSp>
      <p:sp>
        <p:nvSpPr>
          <p:cNvPr id="164" name="BIOGRAFÍA"/>
          <p:cNvSpPr txBox="1"/>
          <p:nvPr/>
        </p:nvSpPr>
        <p:spPr>
          <a:xfrm>
            <a:off x="3967180" y="755331"/>
            <a:ext cx="4863347" cy="130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6700">
                <a:solidFill>
                  <a:srgbClr val="200D6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BIOGRAFÍA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4"/>
      <p:bldP build="whole" bldLvl="1" animBg="1" rev="0" advAuto="0" spid="160" grpId="3"/>
      <p:bldP build="whole" bldLvl="1" animBg="1" rev="0" advAuto="0" spid="156" grpId="2"/>
      <p:bldP build="whole" bldLvl="1" animBg="1" rev="0" advAuto="0" spid="16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Tabla"/>
          <p:cNvGraphicFramePr/>
          <p:nvPr/>
        </p:nvGraphicFramePr>
        <p:xfrm>
          <a:off x="445584" y="838518"/>
          <a:ext cx="12010651" cy="807656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4003550"/>
                <a:gridCol w="4003550"/>
                <a:gridCol w="4003550"/>
              </a:tblGrid>
              <a:tr h="1615312">
                <a:tc>
                  <a:txBody>
                    <a:bodyPr/>
                    <a:lstStyle/>
                    <a:p>
                      <a:pPr defTabSz="914400">
                        <a:defRPr cap="all" spc="112" sz="2800"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all" spc="112" sz="2800"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all" spc="112" sz="2800"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153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Ordenación sacerdotal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13 de diciembre de 1969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33 años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153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Ordenación episcopal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27 de junio de 1992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Catedral de Buenos Aires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153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Proclamación cardenalicia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21 de febrero de 2001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Juan Pablo II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153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Papa de la iglesia católica 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13 de marzo de 2013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3000">
                          <a:sym typeface="Gill Sans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7" name="FORMACIÓN RELIGIOSA"/>
          <p:cNvSpPr txBox="1"/>
          <p:nvPr/>
        </p:nvSpPr>
        <p:spPr>
          <a:xfrm>
            <a:off x="1434022" y="900907"/>
            <a:ext cx="9838753" cy="12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solidFill>
                  <a:srgbClr val="FFFFFF"/>
                </a:solidFill>
              </a:defRPr>
            </a:pPr>
            <a:r>
              <a:rPr>
                <a:latin typeface="Chalkboard SE Regular"/>
                <a:ea typeface="Chalkboard SE Regular"/>
                <a:cs typeface="Chalkboard SE Regular"/>
                <a:sym typeface="Chalkboard SE Regular"/>
              </a:rPr>
              <a:t>FORMACIÓN RELIGIOSA</a:t>
            </a:r>
            <a:r>
              <a:t> </a:t>
            </a:r>
          </a:p>
        </p:txBody>
      </p:sp>
      <p:sp>
        <p:nvSpPr>
          <p:cNvPr id="168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¿Qué es?…"/>
          <p:cNvSpPr txBox="1"/>
          <p:nvPr>
            <p:ph type="body" idx="1"/>
          </p:nvPr>
        </p:nvSpPr>
        <p:spPr>
          <a:xfrm>
            <a:off x="508000" y="3041650"/>
            <a:ext cx="11988800" cy="5727700"/>
          </a:xfrm>
          <a:prstGeom prst="rect">
            <a:avLst/>
          </a:prstGeom>
        </p:spPr>
        <p:txBody>
          <a:bodyPr/>
          <a:lstStyle/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b="1" sz="2436"/>
            </a:pPr>
            <a:r>
              <a:t>¿Qué es?</a:t>
            </a:r>
          </a:p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sz="2436"/>
            </a:pPr>
            <a:r>
              <a:t>Período de tiempo durante el que un pontífice o el Papa ejerce su cargo.</a:t>
            </a:r>
          </a:p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sz="2436"/>
            </a:pPr>
          </a:p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sz="2436"/>
            </a:pPr>
            <a:r>
              <a:t>En la quinta ronda de votaciones del segundo día del cónclave, el cardenal Bergoglio fue elegido sucesor de Benedicto XVI.</a:t>
            </a:r>
          </a:p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sz="2436"/>
            </a:pPr>
            <a:r>
              <a:t>El pontificado del Papa Francisco, comenzó el 13 de marzo de 2013 y abarca un periodo de casi cinco años hasta la fecha.</a:t>
            </a:r>
          </a:p>
          <a:p>
            <a:pPr marL="300272" indent="-300272" defTabSz="508254">
              <a:spcBef>
                <a:spcPts val="3600"/>
              </a:spcBef>
              <a:buBlip>
                <a:blip r:embed="rId2"/>
              </a:buBlip>
              <a:defRPr sz="2436"/>
            </a:pPr>
            <a:r>
              <a:t>Es el primer papa de America, el primer hispanohablante y el primer jesuita en ser Pontífice.</a:t>
            </a:r>
          </a:p>
        </p:txBody>
      </p:sp>
      <p:sp>
        <p:nvSpPr>
          <p:cNvPr id="171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4" name="2C7F237B-DE44-40E6-A51F-6FA8D292AE4D-L0-001.jpeg"/>
          <p:cNvGrpSpPr/>
          <p:nvPr/>
        </p:nvGrpSpPr>
        <p:grpSpPr>
          <a:xfrm>
            <a:off x="7684662" y="245773"/>
            <a:ext cx="4389409" cy="3435625"/>
            <a:chOff x="0" y="0"/>
            <a:chExt cx="4389407" cy="3435624"/>
          </a:xfrm>
        </p:grpSpPr>
        <p:pic>
          <p:nvPicPr>
            <p:cNvPr id="173" name="2C7F237B-DE44-40E6-A51F-6FA8D292AE4D-L0-001.jpeg" descr="2C7F237B-DE44-40E6-A51F-6FA8D292AE4D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14400" y="876300"/>
              <a:ext cx="2662208" cy="17719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2C7F237B-DE44-40E6-A51F-6FA8D292AE4D-L0-001.jpeg" descr="2C7F237B-DE44-40E6-A51F-6FA8D292AE4D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89408" cy="3435625"/>
            </a:xfrm>
            <a:prstGeom prst="rect">
              <a:avLst/>
            </a:prstGeom>
            <a:effectLst/>
          </p:spPr>
        </p:pic>
      </p:grpSp>
      <p:grpSp>
        <p:nvGrpSpPr>
          <p:cNvPr id="177" name="EL PONTIFICADO"/>
          <p:cNvGrpSpPr/>
          <p:nvPr/>
        </p:nvGrpSpPr>
        <p:grpSpPr>
          <a:xfrm>
            <a:off x="633579" y="841280"/>
            <a:ext cx="6744410" cy="1311370"/>
            <a:chOff x="0" y="0"/>
            <a:chExt cx="6744408" cy="1311369"/>
          </a:xfrm>
        </p:grpSpPr>
        <p:sp>
          <p:nvSpPr>
            <p:cNvPr id="176" name="EL PONTIFICADO"/>
            <p:cNvSpPr txBox="1"/>
            <p:nvPr/>
          </p:nvSpPr>
          <p:spPr>
            <a:xfrm>
              <a:off x="50800" y="50799"/>
              <a:ext cx="6642809" cy="1209771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pPr/>
              <a:r>
                <a:t>EL PONTIFICADO</a:t>
              </a:r>
            </a:p>
          </p:txBody>
        </p:sp>
        <p:pic>
          <p:nvPicPr>
            <p:cNvPr id="175" name="EL PONTIFICADO" descr="EL PONTIFICADO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6744409" cy="13113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0" grpId="3"/>
      <p:bldP build="whole" bldLvl="1" animBg="1" rev="0" advAuto="0" spid="1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l llegar al Vaticano el papa Francisco llevó a cabo grandes cambios en la institución, entre ellos la defensa de una ‘Iglesia pobre y para los pobres’…"/>
          <p:cNvSpPr txBox="1"/>
          <p:nvPr>
            <p:ph type="body" sz="half" idx="1"/>
          </p:nvPr>
        </p:nvSpPr>
        <p:spPr>
          <a:xfrm>
            <a:off x="477319" y="974723"/>
            <a:ext cx="5515240" cy="8140566"/>
          </a:xfrm>
          <a:prstGeom prst="rect">
            <a:avLst/>
          </a:prstGeom>
        </p:spPr>
        <p:txBody>
          <a:bodyPr/>
          <a:lstStyle/>
          <a:p>
            <a:pPr marL="332814" indent="-332814" algn="just">
              <a:buBlip>
                <a:blip r:embed="rId2"/>
              </a:buBlip>
              <a:defRPr sz="2700"/>
            </a:pPr>
            <a:r>
              <a:t>Al llegar al Vaticano el papa Francisco llevó a cabo grandes cambios en la institución, entre ellos la defensa de una ‘Iglesia pobre y para los pobres’</a:t>
            </a:r>
          </a:p>
          <a:p>
            <a:pPr marL="332814" indent="-332814" algn="just">
              <a:buBlip>
                <a:blip r:embed="rId2"/>
              </a:buBlip>
              <a:defRPr sz="2700"/>
            </a:pPr>
            <a:r>
              <a:t>El papa Francisco marcó su estilo y dejó claro que no le gustaba usar coche oficial y que no iba a vivir en los aposentos del Palacio Apostólico, sino en una de las habitaciones de la Casa de Santa Marta, mucho más austera.</a:t>
            </a:r>
          </a:p>
        </p:txBody>
      </p:sp>
      <p:sp>
        <p:nvSpPr>
          <p:cNvPr id="180" name="Papado"/>
          <p:cNvSpPr txBox="1"/>
          <p:nvPr/>
        </p:nvSpPr>
        <p:spPr>
          <a:xfrm>
            <a:off x="490634" y="1531852"/>
            <a:ext cx="181463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2814" indent="-332814">
              <a:buSzPct val="30000"/>
              <a:buBlip>
                <a:blip r:embed="rId2"/>
              </a:buBlip>
              <a:defRPr b="1" sz="2700"/>
            </a:lvl1pPr>
          </a:lstStyle>
          <a:p>
            <a:pPr/>
            <a:r>
              <a:t>Papado</a:t>
            </a:r>
          </a:p>
        </p:txBody>
      </p:sp>
      <p:pic>
        <p:nvPicPr>
          <p:cNvPr id="181" name="Imagen" descr="Image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6737" y="2072688"/>
            <a:ext cx="5069276" cy="5145476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82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1" grpId="3"/>
      <p:bldP build="whole" bldLvl="1" animBg="1" rev="0" advAuto="0" spid="1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nauguración del pontificado…"/>
          <p:cNvSpPr txBox="1"/>
          <p:nvPr>
            <p:ph type="body" idx="1"/>
          </p:nvPr>
        </p:nvSpPr>
        <p:spPr>
          <a:xfrm>
            <a:off x="508000" y="-691078"/>
            <a:ext cx="11988800" cy="7785101"/>
          </a:xfrm>
          <a:prstGeom prst="rect">
            <a:avLst/>
          </a:prstGeom>
        </p:spPr>
        <p:txBody>
          <a:bodyPr/>
          <a:lstStyle/>
          <a:p>
            <a:pPr marL="332814" indent="-332814">
              <a:buBlip>
                <a:blip r:embed="rId2"/>
              </a:buBlip>
              <a:defRPr sz="2700"/>
            </a:pPr>
          </a:p>
          <a:p>
            <a:pPr marL="332814" indent="-332814">
              <a:buBlip>
                <a:blip r:embed="rId2"/>
              </a:buBlip>
              <a:defRPr b="1" sz="2700"/>
            </a:pPr>
            <a:r>
              <a:t>Inauguración del pontificado </a:t>
            </a:r>
          </a:p>
          <a:p>
            <a:pPr marL="332814" indent="-332814">
              <a:buBlip>
                <a:blip r:embed="rId2"/>
              </a:buBlip>
              <a:defRPr b="1" sz="2700"/>
            </a:pPr>
            <a:r>
              <a:rPr b="0"/>
              <a:t>La misa de inauguración del pontificado del papa Francisco tuvo lugar el 19 de marzo de 2013, en la plaza de San Pedro.</a:t>
            </a: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endParaRPr b="0"/>
          </a:p>
          <a:p>
            <a:pPr marL="332814" indent="-332814">
              <a:buBlip>
                <a:blip r:embed="rId2"/>
              </a:buBlip>
              <a:defRPr b="1" sz="2700"/>
            </a:pPr>
            <a:r>
              <a:rPr b="0"/>
              <a:t>La inauguración papal incluye la imposición del palio, el símbolo universal de la jurisdicción del papa, y la entrega del Anillo del Pescador.</a:t>
            </a:r>
          </a:p>
        </p:txBody>
      </p:sp>
      <p:grpSp>
        <p:nvGrpSpPr>
          <p:cNvPr id="187" name="6002FC2B-768A-43C0-8C9A-8EA129B1D6EC-L0-001.jpeg"/>
          <p:cNvGrpSpPr/>
          <p:nvPr/>
        </p:nvGrpSpPr>
        <p:grpSpPr>
          <a:xfrm>
            <a:off x="4743609" y="2677877"/>
            <a:ext cx="3517582" cy="2777886"/>
            <a:chOff x="0" y="0"/>
            <a:chExt cx="3517581" cy="2777885"/>
          </a:xfrm>
        </p:grpSpPr>
        <p:pic>
          <p:nvPicPr>
            <p:cNvPr id="186" name="6002FC2B-768A-43C0-8C9A-8EA129B1D6EC-L0-001.jpeg" descr="6002FC2B-768A-43C0-8C9A-8EA129B1D6EC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263582" cy="24476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6002FC2B-768A-43C0-8C9A-8EA129B1D6EC-L0-001.jpeg" descr="6002FC2B-768A-43C0-8C9A-8EA129B1D6EC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17582" cy="2777886"/>
            </a:xfrm>
            <a:prstGeom prst="rect">
              <a:avLst/>
            </a:prstGeom>
            <a:effectLst/>
          </p:spPr>
        </p:pic>
      </p:grpSp>
      <p:grpSp>
        <p:nvGrpSpPr>
          <p:cNvPr id="190" name="B1D649E2-6901-4E04-8A72-597A267F1412-L0-001.jpeg"/>
          <p:cNvGrpSpPr/>
          <p:nvPr/>
        </p:nvGrpSpPr>
        <p:grpSpPr>
          <a:xfrm>
            <a:off x="1820513" y="6955764"/>
            <a:ext cx="3204469" cy="2186736"/>
            <a:chOff x="0" y="0"/>
            <a:chExt cx="3204467" cy="2186734"/>
          </a:xfrm>
        </p:grpSpPr>
        <p:pic>
          <p:nvPicPr>
            <p:cNvPr id="189" name="B1D649E2-6901-4E04-8A72-597A267F1412-L0-001.jpeg" descr="B1D649E2-6901-4E04-8A72-597A267F1412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5550" r="0" b="5550"/>
            <a:stretch>
              <a:fillRect/>
            </a:stretch>
          </p:blipFill>
          <p:spPr>
            <a:xfrm>
              <a:off x="127000" y="88900"/>
              <a:ext cx="2950468" cy="18565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B1D649E2-6901-4E04-8A72-597A267F1412-L0-001.jpeg" descr="B1D649E2-6901-4E04-8A72-597A267F1412-L0-00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3204469" cy="2186735"/>
            </a:xfrm>
            <a:prstGeom prst="rect">
              <a:avLst/>
            </a:prstGeom>
            <a:effectLst/>
          </p:spPr>
        </p:pic>
      </p:grpSp>
      <p:grpSp>
        <p:nvGrpSpPr>
          <p:cNvPr id="193" name="41410B82-90D4-43A5-AAF5-E98A23EBDFDF-L0-001.jpeg"/>
          <p:cNvGrpSpPr/>
          <p:nvPr/>
        </p:nvGrpSpPr>
        <p:grpSpPr>
          <a:xfrm>
            <a:off x="7549154" y="6642105"/>
            <a:ext cx="3194562" cy="2535622"/>
            <a:chOff x="0" y="0"/>
            <a:chExt cx="3194561" cy="2535620"/>
          </a:xfrm>
        </p:grpSpPr>
        <p:pic>
          <p:nvPicPr>
            <p:cNvPr id="192" name="41410B82-90D4-43A5-AAF5-E98A23EBDFDF-L0-001.jpeg" descr="41410B82-90D4-43A5-AAF5-E98A23EBDFDF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2940562" cy="22054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41410B82-90D4-43A5-AAF5-E98A23EBDFDF-L0-001.jpeg" descr="41410B82-90D4-43A5-AAF5-E98A23EBDFDF-L0-001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3194562" cy="2535622"/>
            </a:xfrm>
            <a:prstGeom prst="rect">
              <a:avLst/>
            </a:prstGeom>
            <a:effectLst/>
          </p:spPr>
        </p:pic>
      </p:grpSp>
      <p:sp>
        <p:nvSpPr>
          <p:cNvPr id="194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84" grpId="1"/>
      <p:bldP build="whole" bldLvl="1" animBg="1" rev="0" advAuto="0" spid="193" grpId="4"/>
      <p:bldP build="whole" bldLvl="1" animBg="1" rev="0" advAuto="0" spid="18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esde Inocencio III, cada papa de la Iglesia Católica ha tenido su propio escudo papal o pontificio, que ha servido como insignia de su papado."/>
          <p:cNvSpPr txBox="1"/>
          <p:nvPr>
            <p:ph type="body" sz="quarter" idx="1"/>
          </p:nvPr>
        </p:nvSpPr>
        <p:spPr>
          <a:xfrm>
            <a:off x="308577" y="1307714"/>
            <a:ext cx="5895028" cy="3444604"/>
          </a:xfrm>
          <a:prstGeom prst="rect">
            <a:avLst/>
          </a:prstGeom>
        </p:spPr>
        <p:txBody>
          <a:bodyPr/>
          <a:lstStyle>
            <a:lvl1pPr marL="345141" indent="-345141" algn="just">
              <a:buBlip>
                <a:blip r:embed="rId2"/>
              </a:buBlip>
              <a:defRPr sz="2800"/>
            </a:lvl1pPr>
          </a:lstStyle>
          <a:p>
            <a:pPr/>
            <a:r>
              <a:t>Desde Inocencio III, cada papa de la Iglesia Católica ha tenido su propio escudo papal o pontificio, que ha servido como insignia de su papado.</a:t>
            </a:r>
          </a:p>
        </p:txBody>
      </p:sp>
      <p:pic>
        <p:nvPicPr>
          <p:cNvPr id="197" name="019650E9-14FB-4FF8-968D-11A25AFD6B3A-L0-001.png" descr="019650E9-14FB-4FF8-968D-11A25AFD6B3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5048" y="4777489"/>
            <a:ext cx="2662649" cy="367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ESCUDO PAPAL                       LEMA"/>
          <p:cNvSpPr txBox="1"/>
          <p:nvPr/>
        </p:nvSpPr>
        <p:spPr>
          <a:xfrm>
            <a:off x="1531879" y="867823"/>
            <a:ext cx="9941042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/>
            <a:r>
              <a:t>ESCUDO PAPAL                       LEMA</a:t>
            </a:r>
          </a:p>
        </p:txBody>
      </p:sp>
      <p:sp>
        <p:nvSpPr>
          <p:cNvPr id="199" name="El papa Francisco, incluyó en el escudo por primera vez en la historia, un lema."/>
          <p:cNvSpPr txBox="1"/>
          <p:nvPr/>
        </p:nvSpPr>
        <p:spPr>
          <a:xfrm>
            <a:off x="6787253" y="1893595"/>
            <a:ext cx="551267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5141" indent="-345141" algn="just">
              <a:buSzPct val="30000"/>
              <a:buBlip>
                <a:blip r:embed="rId2"/>
              </a:buBlip>
              <a:defRPr sz="2800"/>
            </a:lvl1pPr>
          </a:lstStyle>
          <a:p>
            <a:pPr/>
            <a:r>
              <a:t>El papa Francisco, incluyó en el escudo por primera vez en la historia, un lema.</a:t>
            </a:r>
          </a:p>
        </p:txBody>
      </p:sp>
      <p:sp>
        <p:nvSpPr>
          <p:cNvPr id="200" name="“Miserando atque eligendo”"/>
          <p:cNvSpPr/>
          <p:nvPr/>
        </p:nvSpPr>
        <p:spPr>
          <a:xfrm>
            <a:off x="8108502" y="3887992"/>
            <a:ext cx="3388761" cy="2834401"/>
          </a:xfrm>
          <a:prstGeom prst="wedgeEllipseCallout">
            <a:avLst>
              <a:gd name="adj1" fmla="val -49212"/>
              <a:gd name="adj2" fmla="val 6507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“Miserando atque eligendo”</a:t>
            </a:r>
          </a:p>
        </p:txBody>
      </p:sp>
      <p:sp>
        <p:nvSpPr>
          <p:cNvPr id="201" name="Número de diapositiva"/>
          <p:cNvSpPr txBox="1"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http://www.outono.net/elentir/2013/03/18/asi-es-el-escudo-del-papa-francisco/"/>
          <p:cNvSpPr txBox="1"/>
          <p:nvPr/>
        </p:nvSpPr>
        <p:spPr>
          <a:xfrm>
            <a:off x="6944066" y="7872488"/>
            <a:ext cx="542148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1900"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http://www.outono.net/elentir/2013/03/18/asi-es-el-escudo-del-papa-francisco/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5"/>
      <p:bldP build="whole" bldLvl="1" animBg="1" rev="0" advAuto="0" spid="198" grpId="1"/>
      <p:bldP build="whole" bldLvl="1" animBg="1" rev="0" advAuto="0" spid="196" grpId="2"/>
      <p:bldP build="whole" bldLvl="1" animBg="1" rev="0" advAuto="0" spid="199" grpId="3"/>
      <p:bldP build="whole" bldLvl="1" animBg="1" rev="0" advAuto="0" spid="197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