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satOff val="12166"/>
              <a:lumOff val="-13042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F8FA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728F"/>
              </a:solidFill>
              <a:prstDash val="solid"/>
              <a:miter lim="400000"/>
            </a:ln>
          </a:top>
          <a:bottom>
            <a:ln w="12700" cap="flat">
              <a:solidFill>
                <a:srgbClr val="4F728F"/>
              </a:solidFill>
              <a:prstDash val="solid"/>
              <a:miter lim="400000"/>
            </a:ln>
          </a:bottom>
          <a:insideH>
            <a:ln w="12700" cap="flat">
              <a:solidFill>
                <a:srgbClr val="4F728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4DAD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8EB0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73D59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wholeTbl>
    <a:band2H>
      <a:tcTxStyle b="def" i="def"/>
      <a:tcStyle>
        <a:tcBdr/>
        <a:fill>
          <a:solidFill>
            <a:srgbClr val="E4E4E0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15151"/>
              </a:solidFill>
              <a:prstDash val="solid"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solidFill>
                <a:srgbClr val="7D7766"/>
              </a:solidFill>
              <a:prstDash val="solid"/>
              <a:miter lim="400000"/>
            </a:ln>
          </a:top>
          <a:bottom>
            <a:ln w="12700" cap="flat">
              <a:solidFill>
                <a:srgbClr val="7D7766"/>
              </a:solidFill>
              <a:prstDash val="solid"/>
              <a:miter lim="400000"/>
            </a:ln>
          </a:bottom>
          <a:insideH>
            <a:ln w="12700" cap="flat">
              <a:solidFill>
                <a:srgbClr val="7D77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B7E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515151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15151"/>
              </a:solidFill>
              <a:prstDash val="solid"/>
              <a:miter lim="400000"/>
            </a:ln>
          </a:top>
          <a:bottom>
            <a:ln w="254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E5A4C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solidFill>
                <a:srgbClr val="747474"/>
              </a:solidFill>
              <a:prstDash val="solid"/>
              <a:miter lim="400000"/>
            </a:ln>
          </a:insideH>
          <a:insideV>
            <a:ln w="12700" cap="flat">
              <a:solidFill>
                <a:srgbClr val="74747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777777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C9C9C9"/>
              </a:solidFill>
              <a:prstDash val="solid"/>
              <a:miter lim="400000"/>
            </a:ln>
          </a:top>
          <a:bottom>
            <a:ln w="12700" cap="flat">
              <a:solidFill>
                <a:srgbClr val="C9C9C9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5" name="Shape 12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571500" y="4749800"/>
            <a:ext cx="11868094" cy="1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" name="Shape 13"/>
          <p:cNvSpPr/>
          <p:nvPr>
            <p:ph type="title"/>
          </p:nvPr>
        </p:nvSpPr>
        <p:spPr>
          <a:xfrm>
            <a:off x="571500" y="1320800"/>
            <a:ext cx="11861800" cy="3175000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14" name="Shape 14"/>
          <p:cNvSpPr/>
          <p:nvPr>
            <p:ph type="body" sz="quarter" idx="1"/>
          </p:nvPr>
        </p:nvSpPr>
        <p:spPr>
          <a:xfrm>
            <a:off x="571500" y="5016500"/>
            <a:ext cx="11861800" cy="1016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5" name="Shape 1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body" sz="quarter" idx="13"/>
          </p:nvPr>
        </p:nvSpPr>
        <p:spPr>
          <a:xfrm>
            <a:off x="1270000" y="6362700"/>
            <a:ext cx="10464800" cy="49842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 defTabSz="457200">
              <a:spcBef>
                <a:spcPts val="0"/>
              </a:spcBef>
              <a:buSzTx/>
              <a:buFontTx/>
              <a:buNone/>
              <a:defRPr sz="2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– Juan López</a:t>
            </a:r>
          </a:p>
        </p:txBody>
      </p:sp>
      <p:sp>
        <p:nvSpPr>
          <p:cNvPr id="102" name="Shape 102"/>
          <p:cNvSpPr/>
          <p:nvPr>
            <p:ph type="body" sz="quarter" idx="14"/>
          </p:nvPr>
        </p:nvSpPr>
        <p:spPr>
          <a:xfrm>
            <a:off x="1270000" y="4292600"/>
            <a:ext cx="10464800" cy="711200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ctr" defTabSz="457200">
              <a:spcBef>
                <a:spcPts val="2400"/>
              </a:spcBef>
              <a:buSzTx/>
              <a:buFontTx/>
              <a:buNone/>
              <a:defRPr sz="4000"/>
            </a:lvl1pPr>
          </a:lstStyle>
          <a:p>
            <a:pPr/>
            <a:r>
              <a:t>“Escribir una cita aquí”</a:t>
            </a:r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1" name="Shape 11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7543800" y="7975599"/>
            <a:ext cx="1" cy="14225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3" name="Shape 23"/>
          <p:cNvSpPr/>
          <p:nvPr>
            <p:ph type="pic" idx="13"/>
          </p:nvPr>
        </p:nvSpPr>
        <p:spPr>
          <a:xfrm>
            <a:off x="0" y="0"/>
            <a:ext cx="13004800" cy="7594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4" name="Shape 24"/>
          <p:cNvSpPr/>
          <p:nvPr>
            <p:ph type="title"/>
          </p:nvPr>
        </p:nvSpPr>
        <p:spPr>
          <a:xfrm>
            <a:off x="1409700" y="7785100"/>
            <a:ext cx="5791200" cy="1701800"/>
          </a:xfrm>
          <a:prstGeom prst="rect">
            <a:avLst/>
          </a:prstGeom>
        </p:spPr>
        <p:txBody>
          <a:bodyPr anchor="ctr"/>
          <a:lstStyle>
            <a:lvl1pPr algn="r"/>
          </a:lstStyle>
          <a:p>
            <a:pPr/>
            <a:r>
              <a:t>Texto del título</a:t>
            </a:r>
          </a:p>
        </p:txBody>
      </p:sp>
      <p:sp>
        <p:nvSpPr>
          <p:cNvPr id="25" name="Shape 25"/>
          <p:cNvSpPr/>
          <p:nvPr>
            <p:ph type="body" sz="quarter" idx="1"/>
          </p:nvPr>
        </p:nvSpPr>
        <p:spPr>
          <a:xfrm>
            <a:off x="7848600" y="8470900"/>
            <a:ext cx="4953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6" name="Shape 2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xfrm>
            <a:off x="571500" y="3289300"/>
            <a:ext cx="11861800" cy="3175000"/>
          </a:xfrm>
          <a:prstGeom prst="rect">
            <a:avLst/>
          </a:prstGeom>
        </p:spPr>
        <p:txBody>
          <a:bodyPr anchor="ctr"/>
          <a:lstStyle/>
          <a:p>
            <a:pPr/>
            <a:r>
              <a:t>Texto del título</a:t>
            </a:r>
          </a:p>
        </p:txBody>
      </p:sp>
      <p:sp>
        <p:nvSpPr>
          <p:cNvPr id="34" name="Shape 3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571500" y="4864100"/>
            <a:ext cx="5334476" cy="58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2" name="Shape 42"/>
          <p:cNvSpPr/>
          <p:nvPr>
            <p:ph type="pic" idx="13"/>
          </p:nvPr>
        </p:nvSpPr>
        <p:spPr>
          <a:xfrm>
            <a:off x="6502400" y="0"/>
            <a:ext cx="6502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43" name="Shape 43"/>
          <p:cNvSpPr/>
          <p:nvPr>
            <p:ph type="title"/>
          </p:nvPr>
        </p:nvSpPr>
        <p:spPr>
          <a:xfrm>
            <a:off x="571500" y="1435100"/>
            <a:ext cx="5334000" cy="3175000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44" name="Shape 44"/>
          <p:cNvSpPr/>
          <p:nvPr>
            <p:ph type="body" sz="quarter" idx="1"/>
          </p:nvPr>
        </p:nvSpPr>
        <p:spPr>
          <a:xfrm>
            <a:off x="571500" y="5130800"/>
            <a:ext cx="5334000" cy="3175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53" name="Shape 5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61" name="Shape 6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2" name="Shape 6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>
            <a:off x="571500" y="1968500"/>
            <a:ext cx="5073394" cy="133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0" name="Shape 70"/>
          <p:cNvSpPr/>
          <p:nvPr>
            <p:ph type="pic" idx="13"/>
          </p:nvPr>
        </p:nvSpPr>
        <p:spPr>
          <a:xfrm>
            <a:off x="6502400" y="0"/>
            <a:ext cx="6502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71" name="Shape 71"/>
          <p:cNvSpPr/>
          <p:nvPr>
            <p:ph type="title"/>
          </p:nvPr>
        </p:nvSpPr>
        <p:spPr>
          <a:xfrm>
            <a:off x="571500" y="330200"/>
            <a:ext cx="5080000" cy="1397000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72" name="Shape 72"/>
          <p:cNvSpPr/>
          <p:nvPr>
            <p:ph type="body" sz="half" idx="1"/>
          </p:nvPr>
        </p:nvSpPr>
        <p:spPr>
          <a:xfrm>
            <a:off x="571500" y="2222500"/>
            <a:ext cx="5080000" cy="6667500"/>
          </a:xfrm>
          <a:prstGeom prst="rect">
            <a:avLst/>
          </a:prstGeom>
        </p:spPr>
        <p:txBody>
          <a:bodyPr/>
          <a:lstStyle>
            <a:lvl1pPr marL="3302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604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906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208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6510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3" name="Shape 73"/>
          <p:cNvSpPr/>
          <p:nvPr>
            <p:ph type="sldNum" sz="quarter" idx="2"/>
          </p:nvPr>
        </p:nvSpPr>
        <p:spPr>
          <a:xfrm>
            <a:off x="510743" y="9199778"/>
            <a:ext cx="312014" cy="299822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body" idx="1"/>
          </p:nvPr>
        </p:nvSpPr>
        <p:spPr>
          <a:xfrm>
            <a:off x="889000" y="889000"/>
            <a:ext cx="11214100" cy="7962900"/>
          </a:xfrm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1" name="Shape 8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Foto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 flipH="1">
            <a:off x="9055098" y="508000"/>
            <a:ext cx="128" cy="7975631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9" name="Shape 89"/>
          <p:cNvSpPr/>
          <p:nvPr/>
        </p:nvSpPr>
        <p:spPr>
          <a:xfrm>
            <a:off x="9055096" y="4464050"/>
            <a:ext cx="3448503" cy="5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90" name="Shape 90"/>
          <p:cNvSpPr/>
          <p:nvPr>
            <p:ph type="pic" sz="quarter" idx="13"/>
          </p:nvPr>
        </p:nvSpPr>
        <p:spPr>
          <a:xfrm>
            <a:off x="9220200" y="4622800"/>
            <a:ext cx="3276600" cy="386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1" name="Shape 91"/>
          <p:cNvSpPr/>
          <p:nvPr>
            <p:ph type="pic" sz="quarter" idx="14"/>
          </p:nvPr>
        </p:nvSpPr>
        <p:spPr>
          <a:xfrm>
            <a:off x="9220200" y="508000"/>
            <a:ext cx="3276600" cy="37973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2" name="Shape 92"/>
          <p:cNvSpPr/>
          <p:nvPr>
            <p:ph type="pic" idx="15"/>
          </p:nvPr>
        </p:nvSpPr>
        <p:spPr>
          <a:xfrm>
            <a:off x="520700" y="508000"/>
            <a:ext cx="8369300" cy="7975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3" name="Shape 93"/>
          <p:cNvSpPr/>
          <p:nvPr>
            <p:ph type="body" sz="quarter" idx="1"/>
          </p:nvPr>
        </p:nvSpPr>
        <p:spPr>
          <a:xfrm>
            <a:off x="520700" y="8661400"/>
            <a:ext cx="8369300" cy="939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4" name="Shape 9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71500" y="1968500"/>
            <a:ext cx="11868106" cy="1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571500" y="330200"/>
            <a:ext cx="11861800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571500" y="2222500"/>
            <a:ext cx="11861800" cy="666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12268199" y="9199778"/>
            <a:ext cx="312015" cy="29982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r"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9pPr>
    </p:bodyStyle>
    <p:otherStyle>
      <a:lvl1pPr marL="0" marR="0" indent="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e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gif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gif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La vida de los primeros cristianos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7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La eucaristía </a:t>
            </a:r>
          </a:p>
        </p:txBody>
      </p:sp>
      <p:sp>
        <p:nvSpPr>
          <p:cNvPr id="160" name="Shape 16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 El día que se llama día del sol tiene lugar la reunión en un mismo sitio de todos los que habitan en la ciudad en el campo remisión de los pecados.</a:t>
            </a:r>
          </a:p>
          <a:p>
            <a:pPr/>
            <a:r>
              <a:t>No toman estos alimentos como si fueran un pan común o una bebida ordinaria si no como la carne la sangre de aquel mismo Jesús.</a:t>
            </a:r>
          </a:p>
        </p:txBody>
      </p:sp>
      <p:pic>
        <p:nvPicPr>
          <p:cNvPr id="161" name="5594B5CA-55F7-4A3F-B17C-1B610277D4C6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84365" y="5716858"/>
            <a:ext cx="2699165" cy="402023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8" presetID="15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4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8" presetID="15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9" grpId="1"/>
      <p:bldP build="whole" bldLvl="1" animBg="1" rev="0" advAuto="0" spid="160" grpId="2"/>
      <p:bldP build="whole" bldLvl="1" animBg="1" rev="0" advAuto="0" spid="161" grpId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Dimensión Cristiana del trabajo </a:t>
            </a:r>
          </a:p>
        </p:txBody>
      </p:sp>
      <p:sp>
        <p:nvSpPr>
          <p:cNvPr id="164" name="Shape 16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 Los primeros cristianos tuvieron muy presente el testimonio de Cristo con su vida de trabajo</a:t>
            </a:r>
          </a:p>
          <a:p>
            <a:pPr/>
            <a:r>
              <a:t>El trabajo tenía para los primeros cristianos un valor de semana distintivo entre el verdadero creyente y el falso hermano</a:t>
            </a:r>
          </a:p>
        </p:txBody>
      </p:sp>
      <p:pic>
        <p:nvPicPr>
          <p:cNvPr id="165" name="1B024E7B-AF96-4AF1-BD93-F686A06B693C-L0-001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57296" y="5413198"/>
            <a:ext cx="7216506" cy="401152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1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5" grpId="3"/>
      <p:bldP build="whole" bldLvl="1" animBg="1" rev="0" advAuto="0" spid="164" grpId="2"/>
      <p:bldP build="whole" bldLvl="1" animBg="1" rev="0" advAuto="0" spid="16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type="body" idx="13"/>
          </p:nvPr>
        </p:nvSpPr>
        <p:spPr>
          <a:xfrm>
            <a:off x="1484762" y="4398988"/>
            <a:ext cx="10288389" cy="498422"/>
          </a:xfrm>
          <a:prstGeom prst="rect">
            <a:avLst/>
          </a:prstGeom>
        </p:spPr>
        <p:txBody>
          <a:bodyPr/>
          <a:lstStyle/>
          <a:p>
            <a:pPr/>
            <a:r>
              <a:t>– María Barrón Bartolomé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¿Qué entendemos por cristianismo?</a:t>
            </a:r>
          </a:p>
        </p:txBody>
      </p:sp>
      <p:sp>
        <p:nvSpPr>
          <p:cNvPr id="130" name="Shape 13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Religión fundada por Jesucristo, el hijo de Dios hecho hombre.</a:t>
            </a:r>
          </a:p>
          <a:p>
            <a:pPr/>
            <a:r>
              <a:t>Los cristianos se adhieren a su doctrina </a:t>
            </a:r>
          </a:p>
        </p:txBody>
      </p:sp>
      <p:pic>
        <p:nvPicPr>
          <p:cNvPr id="131" name="34B74AFB-4DAF-4EF6-A542-82DCA8D46F0F-L0-0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40627" y="4900818"/>
            <a:ext cx="7124701" cy="45847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1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6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1" grpId="3"/>
      <p:bldP build="whole" bldLvl="1" animBg="1" rev="0" advAuto="0" spid="129" grpId="1"/>
      <p:bldP build="whole" bldLvl="1" animBg="1" rev="0" advAuto="0" spid="130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¿Dónde y cuándo surgió el cristianismo?</a:t>
            </a:r>
          </a:p>
        </p:txBody>
      </p:sp>
      <p:sp>
        <p:nvSpPr>
          <p:cNvPr id="134" name="Shape 13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Historiograficamente, sus inicios se ubican en la primera mitad del siglo I </a:t>
            </a:r>
            <a:r>
              <a:rPr i="1"/>
              <a:t>Anno Dómini</a:t>
            </a:r>
            <a:r>
              <a:t>, en tiempos de Jesús de Nazaret.</a:t>
            </a:r>
          </a:p>
          <a:p>
            <a:pPr/>
            <a:r>
              <a:t>El cristianismo deriva del judaísmo, llevando así parte de sus reglas.</a:t>
            </a:r>
          </a:p>
          <a:p>
            <a:pPr/>
            <a:r>
              <a:t>El cristianismo comenzó en Judea, y se comenta que se comenzó a expandir después de la muerte de Jesucristo.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3" grpId="1"/>
      <p:bldP build="whole" bldLvl="1" animBg="1" rev="0" advAuto="0" spid="134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¿Cómo se distribuían los primeros cristianos?</a:t>
            </a:r>
          </a:p>
        </p:txBody>
      </p:sp>
      <p:sp>
        <p:nvSpPr>
          <p:cNvPr id="137" name="Shape 13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Los cristianos formaron comunidades locales (Iglesias) bajo la autoridad pastoral de un obispo.</a:t>
            </a:r>
          </a:p>
          <a:p>
            <a:pPr/>
            <a:r>
              <a:t>El obispo de Roma el cual es el sucesor del apóstol Pedro ejercía el primado sobre todas las iglesias.</a:t>
            </a:r>
          </a:p>
          <a:p>
            <a:pPr/>
            <a:r>
              <a:t>La eucaristía era el centro de la vida cristiana.</a:t>
            </a:r>
          </a:p>
        </p:txBody>
      </p:sp>
      <p:pic>
        <p:nvPicPr>
          <p:cNvPr id="138" name="57E97072-DE21-4483-8AD7-684F87BBF549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104240" y="6141900"/>
            <a:ext cx="2609043" cy="354374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1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6" dur="1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7" grpId="2"/>
      <p:bldP build="whole" bldLvl="1" animBg="1" rev="0" advAuto="0" spid="138" grpId="3"/>
      <p:bldP build="whole" bldLvl="1" animBg="1" rev="0" advAuto="0" spid="13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¿Dónde se distribuían los primeros cristianos?</a:t>
            </a:r>
          </a:p>
        </p:txBody>
      </p:sp>
      <p:sp>
        <p:nvSpPr>
          <p:cNvPr id="141" name="Shape 14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Los grades propulsores de la expansión del cristianismo fueron los apóstoles obedientes al mandato de Cristo denunciar el evangelio a todas las naciones</a:t>
            </a:r>
          </a:p>
          <a:p>
            <a:pPr/>
            <a:r>
              <a:t>En el siglo IV, el cristianismo había arraigado en diversas regiones las cuales son Oriente Próximo, occidente, África latina y en varias regiones de Italia, España y las Galias</a:t>
            </a:r>
          </a:p>
        </p:txBody>
      </p:sp>
      <p:pic>
        <p:nvPicPr>
          <p:cNvPr id="142" name="BC28DB1B-C896-40BA-B20D-48C80247444C-L0-001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87704" y="6272891"/>
            <a:ext cx="4916564" cy="335731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2" grpId="3"/>
      <p:bldP build="whole" bldLvl="1" animBg="1" rev="0" advAuto="0" spid="140" grpId="1"/>
      <p:bldP build="whole" bldLvl="1" animBg="1" rev="0" advAuto="0" spid="141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title"/>
          </p:nvPr>
        </p:nvSpPr>
        <p:spPr>
          <a:xfrm>
            <a:off x="3348074" y="3289300"/>
            <a:ext cx="11861801" cy="3175000"/>
          </a:xfrm>
          <a:prstGeom prst="rect">
            <a:avLst/>
          </a:prstGeom>
        </p:spPr>
        <p:txBody>
          <a:bodyPr/>
          <a:lstStyle>
            <a:lvl1pPr>
              <a:defRPr b="1" sz="50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¿Cómo vivían?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Vida de santidad </a:t>
            </a:r>
          </a:p>
        </p:txBody>
      </p:sp>
      <p:sp>
        <p:nvSpPr>
          <p:cNvPr id="147" name="Shape 14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Vive santa y justamente, por lo que han hallado la verdad y un dominio de sí mismos</a:t>
            </a:r>
          </a:p>
        </p:txBody>
      </p:sp>
      <p:pic>
        <p:nvPicPr>
          <p:cNvPr id="148" name="B51CC3B8-98F7-47A6-8E60-921D3B2EA450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04490" y="3980217"/>
            <a:ext cx="6572100" cy="49227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8" grpId="3"/>
      <p:bldP build="whole" bldLvl="1" animBg="1" rev="0" advAuto="0" spid="146" grpId="1"/>
      <p:bldP build="whole" bldLvl="1" animBg="1" rev="0" advAuto="0" spid="147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Entrega a los demás </a:t>
            </a:r>
          </a:p>
        </p:txBody>
      </p:sp>
      <p:sp>
        <p:nvSpPr>
          <p:cNvPr id="151" name="Shape 15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 Hacen bien a los enemigos y poner en común sus limosnas</a:t>
            </a:r>
          </a:p>
        </p:txBody>
      </p:sp>
      <p:pic>
        <p:nvPicPr>
          <p:cNvPr id="152" name="E59B2BAA-F408-48AC-A9A7-F69D3FCB3985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23593" y="4339581"/>
            <a:ext cx="6096001" cy="4572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3" name="D6CA6DD2-919F-48B6-9E57-E07A4E706804-L0-00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04038" y="4726931"/>
            <a:ext cx="3978369" cy="407374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1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1" dur="1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2" grpId="4"/>
      <p:bldP build="whole" bldLvl="1" animBg="1" rev="0" advAuto="0" spid="150" grpId="1"/>
      <p:bldP build="whole" bldLvl="1" animBg="1" rev="0" advAuto="0" spid="153" grpId="3"/>
      <p:bldP build="whole" bldLvl="1" animBg="1" rev="0" advAuto="0" spid="151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Ciudadanos de la tierra y del cielo</a:t>
            </a:r>
          </a:p>
        </p:txBody>
      </p:sp>
      <p:sp>
        <p:nvSpPr>
          <p:cNvPr id="156" name="Shape 15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 Cumplen con lealtad sus deberes ciudadanos</a:t>
            </a:r>
          </a:p>
          <a:p>
            <a:pPr/>
            <a:r>
              <a:t>Aman a todos están serenos</a:t>
            </a:r>
          </a:p>
          <a:p>
            <a:pPr/>
            <a:r>
              <a:t>Llevan grabados en su corazón las leyes de Dios y las observan en la esperanza del siglo futuro</a:t>
            </a:r>
          </a:p>
        </p:txBody>
      </p:sp>
      <p:pic>
        <p:nvPicPr>
          <p:cNvPr id="157" name="38468750-BBA1-4ACD-904A-CFA6EF1D8B81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50336" y="5774465"/>
            <a:ext cx="5221946" cy="391994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5" grpId="1"/>
      <p:bldP build="whole" bldLvl="1" animBg="1" rev="0" advAuto="0" spid="157" grpId="3"/>
      <p:bldP build="whole" bldLvl="1" animBg="1" rev="0" advAuto="0" spid="156" grpId="2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12166"/>
            <a:lumOff val="-1304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12166"/>
            <a:lumOff val="-1304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