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9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8D48FA7-4620-4D23-89AA-132B50791BD0}" type="datetimeFigureOut">
              <a:rPr lang="es-ES" smtClean="0"/>
              <a:t>13/09/2012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8279C8A-45C0-49A4-B5E2-FAF9446CA52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8D48FA7-4620-4D23-89AA-132B50791BD0}" type="datetimeFigureOut">
              <a:rPr lang="es-ES" smtClean="0"/>
              <a:t>13/09/2012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8279C8A-45C0-49A4-B5E2-FAF9446CA52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8D48FA7-4620-4D23-89AA-132B50791BD0}" type="datetimeFigureOut">
              <a:rPr lang="es-ES" smtClean="0"/>
              <a:t>13/09/2012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8279C8A-45C0-49A4-B5E2-FAF9446CA52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8D48FA7-4620-4D23-89AA-132B50791BD0}" type="datetimeFigureOut">
              <a:rPr lang="es-ES" smtClean="0"/>
              <a:t>13/09/2012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8279C8A-45C0-49A4-B5E2-FAF9446CA52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F8D48FA7-4620-4D23-89AA-132B50791BD0}" type="datetimeFigureOut">
              <a:rPr lang="es-ES" smtClean="0"/>
              <a:t>13/09/2012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8279C8A-45C0-49A4-B5E2-FAF9446CA52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8D48FA7-4620-4D23-89AA-132B50791BD0}" type="datetimeFigureOut">
              <a:rPr lang="es-ES" smtClean="0"/>
              <a:t>13/09/2012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8279C8A-45C0-49A4-B5E2-FAF9446CA52C}"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8D48FA7-4620-4D23-89AA-132B50791BD0}" type="datetimeFigureOut">
              <a:rPr lang="es-ES" smtClean="0"/>
              <a:t>13/09/2012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8279C8A-45C0-49A4-B5E2-FAF9446CA52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F8D48FA7-4620-4D23-89AA-132B50791BD0}" type="datetimeFigureOut">
              <a:rPr lang="es-ES" smtClean="0"/>
              <a:t>13/09/2012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8279C8A-45C0-49A4-B5E2-FAF9446CA52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48FA7-4620-4D23-89AA-132B50791BD0}" type="datetimeFigureOut">
              <a:rPr lang="es-ES" smtClean="0"/>
              <a:t>13/09/2012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8279C8A-45C0-49A4-B5E2-FAF9446CA52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F8D48FA7-4620-4D23-89AA-132B50791BD0}" type="datetimeFigureOut">
              <a:rPr lang="es-ES" smtClean="0"/>
              <a:t>13/09/2012</a:t>
            </a:fld>
            <a:endParaRPr lang="es-E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E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8279C8A-45C0-49A4-B5E2-FAF9446CA52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8D48FA7-4620-4D23-89AA-132B50791BD0}" type="datetimeFigureOut">
              <a:rPr lang="es-ES" smtClean="0"/>
              <a:t>13/09/2012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8279C8A-45C0-49A4-B5E2-FAF9446CA52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8D48FA7-4620-4D23-89AA-132B50791BD0}" type="datetimeFigureOut">
              <a:rPr lang="es-ES" smtClean="0"/>
              <a:t>13/09/2012</a:t>
            </a:fld>
            <a:endParaRPr lang="es-E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E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8279C8A-45C0-49A4-B5E2-FAF9446CA52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sz="4000" b="1" dirty="0" smtClean="0">
                <a:solidFill>
                  <a:srgbClr val="7030A0"/>
                </a:solidFill>
                <a:latin typeface="Times New Roman" pitchFamily="18" charset="0"/>
                <a:cs typeface="Times New Roman" pitchFamily="18" charset="0"/>
              </a:rPr>
              <a:t>la plenitud de la revelación</a:t>
            </a:r>
            <a:endParaRPr lang="es-ES" sz="4000" b="1" dirty="0">
              <a:solidFill>
                <a:srgbClr val="7030A0"/>
              </a:solidFill>
              <a:latin typeface="Times New Roman" pitchFamily="18" charset="0"/>
              <a:cs typeface="Times New Roman" pitchFamily="18" charset="0"/>
            </a:endParaRPr>
          </a:p>
        </p:txBody>
      </p:sp>
      <p:sp>
        <p:nvSpPr>
          <p:cNvPr id="3" name="2 Subtítulo"/>
          <p:cNvSpPr>
            <a:spLocks noGrp="1"/>
          </p:cNvSpPr>
          <p:nvPr>
            <p:ph type="subTitle" idx="1"/>
          </p:nvPr>
        </p:nvSpPr>
        <p:spPr>
          <a:xfrm rot="19140000">
            <a:off x="6428147" y="5092283"/>
            <a:ext cx="2507654" cy="1108129"/>
          </a:xfrm>
        </p:spPr>
        <p:txBody>
          <a:bodyPr>
            <a:normAutofit/>
          </a:bodyPr>
          <a:lstStyle/>
          <a:p>
            <a:r>
              <a:rPr lang="es-ES" sz="4000" b="1" dirty="0" smtClean="0">
                <a:solidFill>
                  <a:srgbClr val="7030A0"/>
                </a:solidFill>
                <a:latin typeface="Times New Roman" pitchFamily="18" charset="0"/>
                <a:cs typeface="Times New Roman" pitchFamily="18" charset="0"/>
              </a:rPr>
              <a:t>Tema 4</a:t>
            </a:r>
            <a:endParaRPr lang="es-ES" sz="40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4146535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Estrella de 32 puntas"/>
          <p:cNvSpPr/>
          <p:nvPr/>
        </p:nvSpPr>
        <p:spPr>
          <a:xfrm>
            <a:off x="323528" y="339552"/>
            <a:ext cx="6264696" cy="1080120"/>
          </a:xfrm>
          <a:prstGeom prst="star32">
            <a:avLst/>
          </a:prstGeom>
          <a:solidFill>
            <a:srgbClr val="FF0000"/>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solidFill>
                  <a:srgbClr val="FFFF00"/>
                </a:solidFill>
                <a:latin typeface="Times New Roman" pitchFamily="18" charset="0"/>
                <a:cs typeface="Times New Roman" pitchFamily="18" charset="0"/>
              </a:rPr>
              <a:t>ANTIGUA ALIANZA</a:t>
            </a:r>
            <a:endParaRPr lang="es-ES" sz="2400" b="1" dirty="0">
              <a:solidFill>
                <a:srgbClr val="FFFF00"/>
              </a:solidFill>
              <a:latin typeface="Times New Roman" pitchFamily="18" charset="0"/>
              <a:cs typeface="Times New Roman" pitchFamily="18" charset="0"/>
            </a:endParaRPr>
          </a:p>
        </p:txBody>
      </p:sp>
      <p:sp>
        <p:nvSpPr>
          <p:cNvPr id="6" name="5 Redondear rectángulo de esquina diagonal"/>
          <p:cNvSpPr/>
          <p:nvPr/>
        </p:nvSpPr>
        <p:spPr>
          <a:xfrm>
            <a:off x="2627784" y="1772816"/>
            <a:ext cx="6192688" cy="792088"/>
          </a:xfrm>
          <a:prstGeom prst="round2DiagRect">
            <a:avLst/>
          </a:prstGeom>
          <a:solidFill>
            <a:srgbClr val="C0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Moisés libera a los israelitas de la esclavitud de Egipto.</a:t>
            </a:r>
            <a:endParaRPr lang="es-ES" sz="2400" dirty="0">
              <a:latin typeface="Times New Roman" pitchFamily="18" charset="0"/>
              <a:cs typeface="Times New Roman" pitchFamily="18" charset="0"/>
            </a:endParaRPr>
          </a:p>
        </p:txBody>
      </p:sp>
      <p:sp>
        <p:nvSpPr>
          <p:cNvPr id="7" name="6 Redondear rectángulo de esquina diagonal"/>
          <p:cNvSpPr/>
          <p:nvPr/>
        </p:nvSpPr>
        <p:spPr>
          <a:xfrm>
            <a:off x="2771800" y="2720625"/>
            <a:ext cx="6048672" cy="792088"/>
          </a:xfrm>
          <a:prstGeom prst="round2DiagRect">
            <a:avLst/>
          </a:prstGeom>
          <a:solidFill>
            <a:schemeClr val="accent4">
              <a:lumMod val="50000"/>
            </a:schemeClr>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Los conduce a la Tierra prometida a través de las aguas del mar Rojo.</a:t>
            </a:r>
            <a:endParaRPr lang="es-ES" sz="2400" dirty="0">
              <a:latin typeface="Times New Roman" pitchFamily="18" charset="0"/>
              <a:cs typeface="Times New Roman" pitchFamily="18" charset="0"/>
            </a:endParaRPr>
          </a:p>
        </p:txBody>
      </p:sp>
      <p:sp>
        <p:nvSpPr>
          <p:cNvPr id="8" name="7 Redondear rectángulo de esquina diagonal"/>
          <p:cNvSpPr/>
          <p:nvPr/>
        </p:nvSpPr>
        <p:spPr>
          <a:xfrm>
            <a:off x="2771800" y="3706634"/>
            <a:ext cx="6048672" cy="792088"/>
          </a:xfrm>
          <a:prstGeom prst="round2DiagRect">
            <a:avLst/>
          </a:prstGeom>
          <a:solidFill>
            <a:srgbClr val="7030A0"/>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La Alianza se sella con la sangre de animales sacrificados.</a:t>
            </a:r>
            <a:endParaRPr lang="es-ES" sz="2400" dirty="0">
              <a:latin typeface="Times New Roman" pitchFamily="18" charset="0"/>
              <a:cs typeface="Times New Roman" pitchFamily="18" charset="0"/>
            </a:endParaRPr>
          </a:p>
        </p:txBody>
      </p:sp>
      <p:sp>
        <p:nvSpPr>
          <p:cNvPr id="9" name="8 Redondear rectángulo de esquina diagonal"/>
          <p:cNvSpPr/>
          <p:nvPr/>
        </p:nvSpPr>
        <p:spPr>
          <a:xfrm>
            <a:off x="2771800" y="4725144"/>
            <a:ext cx="6048672" cy="864096"/>
          </a:xfrm>
          <a:prstGeom prst="round2DiagRect">
            <a:avLst/>
          </a:prstGeom>
          <a:solidFill>
            <a:srgbClr val="CC0099"/>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Israel es el Pueblo de Dios, formado por las enseñanzas de Moisés y los profetas.</a:t>
            </a:r>
            <a:endParaRPr lang="es-ES" sz="2400" dirty="0">
              <a:latin typeface="Times New Roman" pitchFamily="18" charset="0"/>
              <a:cs typeface="Times New Roman" pitchFamily="18" charset="0"/>
            </a:endParaRPr>
          </a:p>
        </p:txBody>
      </p:sp>
      <p:sp>
        <p:nvSpPr>
          <p:cNvPr id="10" name="9 Redondear rectángulo de esquina diagonal"/>
          <p:cNvSpPr/>
          <p:nvPr/>
        </p:nvSpPr>
        <p:spPr>
          <a:xfrm>
            <a:off x="2771800" y="5877272"/>
            <a:ext cx="6048672" cy="864096"/>
          </a:xfrm>
          <a:prstGeom prst="round2DiagRect">
            <a:avLst/>
          </a:prstGeom>
          <a:solidFill>
            <a:srgbClr val="00B05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Cena pascual: sacrificio de un cordero para conmemorar la Antigua Alianza.</a:t>
            </a:r>
            <a:endParaRPr lang="es-ES" sz="2400" dirty="0">
              <a:latin typeface="Times New Roman" pitchFamily="18" charset="0"/>
              <a:cs typeface="Times New Roman" pitchFamily="18" charset="0"/>
            </a:endParaRPr>
          </a:p>
        </p:txBody>
      </p:sp>
      <p:cxnSp>
        <p:nvCxnSpPr>
          <p:cNvPr id="14" name="13 Conector recto"/>
          <p:cNvCxnSpPr/>
          <p:nvPr/>
        </p:nvCxnSpPr>
        <p:spPr>
          <a:xfrm>
            <a:off x="1475656" y="1268760"/>
            <a:ext cx="0" cy="5040560"/>
          </a:xfrm>
          <a:prstGeom prst="line">
            <a:avLst/>
          </a:prstGeom>
          <a:ln>
            <a:solidFill>
              <a:srgbClr val="FFFF00"/>
            </a:solidFill>
          </a:ln>
        </p:spPr>
        <p:style>
          <a:lnRef idx="3">
            <a:schemeClr val="accent6"/>
          </a:lnRef>
          <a:fillRef idx="0">
            <a:schemeClr val="accent6"/>
          </a:fillRef>
          <a:effectRef idx="2">
            <a:schemeClr val="accent6"/>
          </a:effectRef>
          <a:fontRef idx="minor">
            <a:schemeClr val="tx1"/>
          </a:fontRef>
        </p:style>
      </p:cxnSp>
      <p:cxnSp>
        <p:nvCxnSpPr>
          <p:cNvPr id="16" name="15 Conector recto de flecha"/>
          <p:cNvCxnSpPr/>
          <p:nvPr/>
        </p:nvCxnSpPr>
        <p:spPr>
          <a:xfrm>
            <a:off x="1475656" y="2060848"/>
            <a:ext cx="1008112"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17 Conector recto de flecha"/>
          <p:cNvCxnSpPr/>
          <p:nvPr/>
        </p:nvCxnSpPr>
        <p:spPr>
          <a:xfrm>
            <a:off x="1475656" y="3104964"/>
            <a:ext cx="1008112"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0" name="19 Conector recto de flecha"/>
          <p:cNvCxnSpPr/>
          <p:nvPr/>
        </p:nvCxnSpPr>
        <p:spPr>
          <a:xfrm>
            <a:off x="1475656" y="4113076"/>
            <a:ext cx="1008112" cy="0"/>
          </a:xfrm>
          <a:prstGeom prst="straightConnector1">
            <a:avLst/>
          </a:prstGeom>
          <a:ln>
            <a:solidFill>
              <a:srgbClr val="7030A0"/>
            </a:solidFill>
            <a:tailEnd type="arrow"/>
          </a:ln>
        </p:spPr>
        <p:style>
          <a:lnRef idx="3">
            <a:schemeClr val="accent2"/>
          </a:lnRef>
          <a:fillRef idx="0">
            <a:schemeClr val="accent2"/>
          </a:fillRef>
          <a:effectRef idx="2">
            <a:schemeClr val="accent2"/>
          </a:effectRef>
          <a:fontRef idx="minor">
            <a:schemeClr val="tx1"/>
          </a:fontRef>
        </p:style>
      </p:cxnSp>
      <p:cxnSp>
        <p:nvCxnSpPr>
          <p:cNvPr id="24" name="23 Conector recto de flecha"/>
          <p:cNvCxnSpPr/>
          <p:nvPr/>
        </p:nvCxnSpPr>
        <p:spPr>
          <a:xfrm>
            <a:off x="1475656" y="6309320"/>
            <a:ext cx="1008112" cy="0"/>
          </a:xfrm>
          <a:prstGeom prst="straightConnector1">
            <a:avLst/>
          </a:prstGeom>
          <a:ln>
            <a:solidFill>
              <a:srgbClr val="00B050"/>
            </a:solidFill>
            <a:tailEnd type="arrow"/>
          </a:ln>
        </p:spPr>
        <p:style>
          <a:lnRef idx="3">
            <a:schemeClr val="accent2"/>
          </a:lnRef>
          <a:fillRef idx="0">
            <a:schemeClr val="accent2"/>
          </a:fillRef>
          <a:effectRef idx="2">
            <a:schemeClr val="accent2"/>
          </a:effectRef>
          <a:fontRef idx="minor">
            <a:schemeClr val="tx1"/>
          </a:fontRef>
        </p:style>
      </p:cxnSp>
      <p:cxnSp>
        <p:nvCxnSpPr>
          <p:cNvPr id="28" name="27 Conector recto de flecha"/>
          <p:cNvCxnSpPr/>
          <p:nvPr/>
        </p:nvCxnSpPr>
        <p:spPr>
          <a:xfrm>
            <a:off x="1475656" y="5157192"/>
            <a:ext cx="1008112" cy="0"/>
          </a:xfrm>
          <a:prstGeom prst="straightConnector1">
            <a:avLst/>
          </a:prstGeom>
          <a:ln>
            <a:solidFill>
              <a:srgbClr val="CC0099"/>
            </a:solidFill>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847330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strella de 32 puntas"/>
          <p:cNvSpPr/>
          <p:nvPr/>
        </p:nvSpPr>
        <p:spPr>
          <a:xfrm>
            <a:off x="179512" y="334779"/>
            <a:ext cx="6552728" cy="1080120"/>
          </a:xfrm>
          <a:prstGeom prst="star32">
            <a:avLst/>
          </a:prstGeom>
          <a:solidFill>
            <a:srgbClr val="FF0000"/>
          </a:solidFill>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solidFill>
                  <a:srgbClr val="FFFF00"/>
                </a:solidFill>
                <a:latin typeface="Times New Roman" pitchFamily="18" charset="0"/>
                <a:cs typeface="Times New Roman" pitchFamily="18" charset="0"/>
              </a:rPr>
              <a:t>NUEVA ALIANZA</a:t>
            </a:r>
            <a:endParaRPr lang="es-ES" sz="2400" b="1" dirty="0">
              <a:solidFill>
                <a:srgbClr val="FFFF00"/>
              </a:solidFill>
              <a:latin typeface="Times New Roman" pitchFamily="18" charset="0"/>
              <a:cs typeface="Times New Roman" pitchFamily="18" charset="0"/>
            </a:endParaRPr>
          </a:p>
        </p:txBody>
      </p:sp>
      <p:sp>
        <p:nvSpPr>
          <p:cNvPr id="2" name="1 Recortar rectángulo de esquina diagonal"/>
          <p:cNvSpPr/>
          <p:nvPr/>
        </p:nvSpPr>
        <p:spPr>
          <a:xfrm>
            <a:off x="2915816" y="1556792"/>
            <a:ext cx="5976664" cy="720080"/>
          </a:xfrm>
          <a:prstGeom prst="snip2DiagRect">
            <a:avLst/>
          </a:prstGeom>
          <a:solidFill>
            <a:srgbClr val="C00000"/>
          </a:solidFill>
          <a:ln>
            <a:no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Jesús libera al genero humano de la esclavitud del pecado.</a:t>
            </a:r>
            <a:endParaRPr lang="es-ES" sz="2400" dirty="0">
              <a:latin typeface="Times New Roman" pitchFamily="18" charset="0"/>
              <a:cs typeface="Times New Roman" pitchFamily="18" charset="0"/>
            </a:endParaRPr>
          </a:p>
        </p:txBody>
      </p:sp>
      <p:sp>
        <p:nvSpPr>
          <p:cNvPr id="3" name="2 Recortar rectángulo de esquina diagonal"/>
          <p:cNvSpPr/>
          <p:nvPr/>
        </p:nvSpPr>
        <p:spPr>
          <a:xfrm>
            <a:off x="2915816" y="2444298"/>
            <a:ext cx="5976664" cy="720080"/>
          </a:xfrm>
          <a:prstGeom prst="snip2DiagRect">
            <a:avLst/>
          </a:prstGeom>
          <a:solidFill>
            <a:srgbClr val="CC0099"/>
          </a:solidFill>
          <a:ln>
            <a:no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Los conduce a la conclusión de hijos de Dios a través de las aguas del Bautismo.</a:t>
            </a:r>
            <a:endParaRPr lang="es-ES" sz="2400" dirty="0">
              <a:latin typeface="Times New Roman" pitchFamily="18" charset="0"/>
              <a:cs typeface="Times New Roman" pitchFamily="18" charset="0"/>
            </a:endParaRPr>
          </a:p>
        </p:txBody>
      </p:sp>
      <p:sp>
        <p:nvSpPr>
          <p:cNvPr id="5" name="4 Recortar rectángulo de esquina diagonal"/>
          <p:cNvSpPr/>
          <p:nvPr/>
        </p:nvSpPr>
        <p:spPr>
          <a:xfrm>
            <a:off x="2915816" y="3298431"/>
            <a:ext cx="5976664" cy="1080120"/>
          </a:xfrm>
          <a:prstGeom prst="snip2DiagRect">
            <a:avLst/>
          </a:prstGeom>
          <a:solidFill>
            <a:srgbClr val="FFC000"/>
          </a:solidFill>
          <a:ln>
            <a:no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La Alianza se sella con la </a:t>
            </a:r>
            <a:r>
              <a:rPr lang="es-ES" sz="2400" b="1" dirty="0" smtClean="0">
                <a:latin typeface="Times New Roman" pitchFamily="18" charset="0"/>
                <a:cs typeface="Times New Roman" pitchFamily="18" charset="0"/>
              </a:rPr>
              <a:t>Sangre de Cristo </a:t>
            </a:r>
            <a:r>
              <a:rPr lang="es-ES" sz="2400" dirty="0" smtClean="0">
                <a:latin typeface="Times New Roman" pitchFamily="18" charset="0"/>
                <a:cs typeface="Times New Roman" pitchFamily="18" charset="0"/>
              </a:rPr>
              <a:t>(el cordero de Dios) derramada en la Cruz.</a:t>
            </a:r>
            <a:endParaRPr lang="es-ES" sz="2400" dirty="0">
              <a:latin typeface="Times New Roman" pitchFamily="18" charset="0"/>
              <a:cs typeface="Times New Roman" pitchFamily="18" charset="0"/>
            </a:endParaRPr>
          </a:p>
        </p:txBody>
      </p:sp>
      <p:sp>
        <p:nvSpPr>
          <p:cNvPr id="6" name="5 Recortar rectángulo de esquina diagonal"/>
          <p:cNvSpPr/>
          <p:nvPr/>
        </p:nvSpPr>
        <p:spPr>
          <a:xfrm>
            <a:off x="2915816" y="4509120"/>
            <a:ext cx="5976664" cy="1080120"/>
          </a:xfrm>
          <a:prstGeom prst="snip2DiagRect">
            <a:avLst/>
          </a:prstGeom>
          <a:solidFill>
            <a:srgbClr val="7030A0"/>
          </a:solidFill>
          <a:ln>
            <a:no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La Iglesia es el nuevo Pueblo de Dios, formado por las enseñanzas de Jesús y los apóstoles.</a:t>
            </a:r>
            <a:endParaRPr lang="es-ES" sz="2400" dirty="0">
              <a:latin typeface="Times New Roman" pitchFamily="18" charset="0"/>
              <a:cs typeface="Times New Roman" pitchFamily="18" charset="0"/>
            </a:endParaRPr>
          </a:p>
        </p:txBody>
      </p:sp>
      <p:sp>
        <p:nvSpPr>
          <p:cNvPr id="7" name="6 Recortar rectángulo de esquina diagonal"/>
          <p:cNvSpPr/>
          <p:nvPr/>
        </p:nvSpPr>
        <p:spPr>
          <a:xfrm>
            <a:off x="2987824" y="5796517"/>
            <a:ext cx="5904656" cy="1008112"/>
          </a:xfrm>
          <a:prstGeom prst="snip2DiagRect">
            <a:avLst/>
          </a:prstGeom>
          <a:solidFill>
            <a:schemeClr val="accent2">
              <a:lumMod val="60000"/>
              <a:lumOff val="40000"/>
            </a:schemeClr>
          </a:solidFill>
          <a:ln>
            <a:no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Eucaristía: renovación del sacrificio de Jesús en la cruz que actualiza la Nueva Alianza.</a:t>
            </a:r>
            <a:endParaRPr lang="es-ES" sz="2400" dirty="0">
              <a:latin typeface="Times New Roman" pitchFamily="18" charset="0"/>
              <a:cs typeface="Times New Roman" pitchFamily="18" charset="0"/>
            </a:endParaRPr>
          </a:p>
        </p:txBody>
      </p:sp>
      <p:cxnSp>
        <p:nvCxnSpPr>
          <p:cNvPr id="9" name="8 Conector recto"/>
          <p:cNvCxnSpPr/>
          <p:nvPr/>
        </p:nvCxnSpPr>
        <p:spPr>
          <a:xfrm>
            <a:off x="899592" y="1196752"/>
            <a:ext cx="0" cy="5103821"/>
          </a:xfrm>
          <a:prstGeom prst="line">
            <a:avLst/>
          </a:prstGeom>
          <a:ln>
            <a:solidFill>
              <a:srgbClr val="00B050"/>
            </a:solidFill>
          </a:ln>
        </p:spPr>
        <p:style>
          <a:lnRef idx="3">
            <a:schemeClr val="accent5"/>
          </a:lnRef>
          <a:fillRef idx="0">
            <a:schemeClr val="accent5"/>
          </a:fillRef>
          <a:effectRef idx="2">
            <a:schemeClr val="accent5"/>
          </a:effectRef>
          <a:fontRef idx="minor">
            <a:schemeClr val="tx1"/>
          </a:fontRef>
        </p:style>
      </p:cxnSp>
      <p:cxnSp>
        <p:nvCxnSpPr>
          <p:cNvPr id="11" name="10 Conector recto de flecha"/>
          <p:cNvCxnSpPr/>
          <p:nvPr/>
        </p:nvCxnSpPr>
        <p:spPr>
          <a:xfrm>
            <a:off x="899592" y="1916832"/>
            <a:ext cx="1872208"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12 Conector recto de flecha"/>
          <p:cNvCxnSpPr/>
          <p:nvPr/>
        </p:nvCxnSpPr>
        <p:spPr>
          <a:xfrm>
            <a:off x="899592" y="2804338"/>
            <a:ext cx="1872208" cy="0"/>
          </a:xfrm>
          <a:prstGeom prst="straightConnector1">
            <a:avLst/>
          </a:prstGeom>
          <a:ln>
            <a:solidFill>
              <a:srgbClr val="CC0099"/>
            </a:solidFill>
            <a:tailEnd type="arrow"/>
          </a:ln>
        </p:spPr>
        <p:style>
          <a:lnRef idx="3">
            <a:schemeClr val="accent5"/>
          </a:lnRef>
          <a:fillRef idx="0">
            <a:schemeClr val="accent5"/>
          </a:fillRef>
          <a:effectRef idx="2">
            <a:schemeClr val="accent5"/>
          </a:effectRef>
          <a:fontRef idx="minor">
            <a:schemeClr val="tx1"/>
          </a:fontRef>
        </p:style>
      </p:cxnSp>
      <p:cxnSp>
        <p:nvCxnSpPr>
          <p:cNvPr id="15" name="14 Conector recto de flecha"/>
          <p:cNvCxnSpPr/>
          <p:nvPr/>
        </p:nvCxnSpPr>
        <p:spPr>
          <a:xfrm>
            <a:off x="899592" y="3748662"/>
            <a:ext cx="1872208" cy="0"/>
          </a:xfrm>
          <a:prstGeom prst="straightConnector1">
            <a:avLst/>
          </a:prstGeom>
          <a:ln>
            <a:solidFill>
              <a:srgbClr val="FFC000"/>
            </a:solidFill>
            <a:tailEnd type="arrow"/>
          </a:ln>
        </p:spPr>
        <p:style>
          <a:lnRef idx="3">
            <a:schemeClr val="accent2"/>
          </a:lnRef>
          <a:fillRef idx="0">
            <a:schemeClr val="accent2"/>
          </a:fillRef>
          <a:effectRef idx="2">
            <a:schemeClr val="accent2"/>
          </a:effectRef>
          <a:fontRef idx="minor">
            <a:schemeClr val="tx1"/>
          </a:fontRef>
        </p:style>
      </p:cxnSp>
      <p:cxnSp>
        <p:nvCxnSpPr>
          <p:cNvPr id="17" name="16 Conector recto de flecha"/>
          <p:cNvCxnSpPr/>
          <p:nvPr/>
        </p:nvCxnSpPr>
        <p:spPr>
          <a:xfrm>
            <a:off x="899592" y="5049180"/>
            <a:ext cx="1872208" cy="0"/>
          </a:xfrm>
          <a:prstGeom prst="straightConnector1">
            <a:avLst/>
          </a:prstGeom>
          <a:ln>
            <a:solidFill>
              <a:srgbClr val="7030A0"/>
            </a:solidFill>
            <a:tailEnd type="arrow"/>
          </a:ln>
        </p:spPr>
        <p:style>
          <a:lnRef idx="3">
            <a:schemeClr val="dk1"/>
          </a:lnRef>
          <a:fillRef idx="0">
            <a:schemeClr val="dk1"/>
          </a:fillRef>
          <a:effectRef idx="2">
            <a:schemeClr val="dk1"/>
          </a:effectRef>
          <a:fontRef idx="minor">
            <a:schemeClr val="tx1"/>
          </a:fontRef>
        </p:style>
      </p:cxnSp>
      <p:cxnSp>
        <p:nvCxnSpPr>
          <p:cNvPr id="19" name="18 Conector recto de flecha"/>
          <p:cNvCxnSpPr/>
          <p:nvPr/>
        </p:nvCxnSpPr>
        <p:spPr>
          <a:xfrm>
            <a:off x="899592" y="6300573"/>
            <a:ext cx="1872208" cy="0"/>
          </a:xfrm>
          <a:prstGeom prst="straightConnector1">
            <a:avLst/>
          </a:prstGeom>
          <a:ln>
            <a:solidFill>
              <a:schemeClr val="accent2">
                <a:lumMod val="60000"/>
                <a:lumOff val="40000"/>
              </a:schemeClr>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07463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inta curvada hacia abajo"/>
          <p:cNvSpPr/>
          <p:nvPr/>
        </p:nvSpPr>
        <p:spPr>
          <a:xfrm>
            <a:off x="2051720" y="453643"/>
            <a:ext cx="4896544" cy="792088"/>
          </a:xfrm>
          <a:prstGeom prst="ellipseRibbon">
            <a:avLst/>
          </a:prstGeom>
          <a:solidFill>
            <a:srgbClr val="00B050"/>
          </a:solidFill>
          <a:ln>
            <a:noFill/>
          </a:ln>
          <a:effectLst>
            <a:glow rad="228600">
              <a:schemeClr val="accent1">
                <a:satMod val="175000"/>
                <a:alpha val="40000"/>
              </a:schemeClr>
            </a:glow>
          </a:effectLst>
          <a:scene3d>
            <a:camera prst="perspective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solidFill>
                  <a:srgbClr val="FF0000"/>
                </a:solidFill>
                <a:latin typeface="Times New Roman" pitchFamily="18" charset="0"/>
                <a:cs typeface="Times New Roman" pitchFamily="18" charset="0"/>
              </a:rPr>
              <a:t>PROGRESION:</a:t>
            </a:r>
            <a:endParaRPr lang="es-ES" sz="2400" b="1" dirty="0">
              <a:solidFill>
                <a:srgbClr val="FF0000"/>
              </a:solidFill>
              <a:latin typeface="Times New Roman" pitchFamily="18" charset="0"/>
              <a:cs typeface="Times New Roman" pitchFamily="18" charset="0"/>
            </a:endParaRPr>
          </a:p>
        </p:txBody>
      </p:sp>
      <p:sp>
        <p:nvSpPr>
          <p:cNvPr id="6" name="5 Pergamino horizontal"/>
          <p:cNvSpPr/>
          <p:nvPr/>
        </p:nvSpPr>
        <p:spPr>
          <a:xfrm>
            <a:off x="582434" y="1484784"/>
            <a:ext cx="8280920" cy="1368152"/>
          </a:xfrm>
          <a:prstGeom prst="horizontalScroll">
            <a:avLst/>
          </a:prstGeom>
          <a:solidFill>
            <a:srgbClr val="7030A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latin typeface="Times New Roman" pitchFamily="18" charset="0"/>
                <a:cs typeface="Times New Roman" pitchFamily="18" charset="0"/>
              </a:rPr>
              <a:t>Pascua </a:t>
            </a:r>
            <a:r>
              <a:rPr lang="es-ES" sz="2400" b="1" dirty="0" smtClean="0">
                <a:latin typeface="Times New Roman" pitchFamily="18" charset="0"/>
                <a:cs typeface="Times New Roman" pitchFamily="18" charset="0"/>
              </a:rPr>
              <a:t>judía</a:t>
            </a:r>
            <a:r>
              <a:rPr lang="es-ES" sz="2400" dirty="0" smtClean="0">
                <a:latin typeface="Times New Roman" pitchFamily="18" charset="0"/>
                <a:cs typeface="Times New Roman" pitchFamily="18" charset="0"/>
              </a:rPr>
              <a:t>: </a:t>
            </a:r>
            <a:r>
              <a:rPr lang="es-ES" sz="2400" dirty="0">
                <a:latin typeface="Times New Roman" pitchFamily="18" charset="0"/>
                <a:cs typeface="Times New Roman" pitchFamily="18" charset="0"/>
              </a:rPr>
              <a:t>el paso de los israelitas de la esclavitud a la libertad era una figura </a:t>
            </a:r>
            <a:r>
              <a:rPr lang="es-ES" sz="2400" dirty="0" smtClean="0">
                <a:latin typeface="Times New Roman" pitchFamily="18" charset="0"/>
                <a:cs typeface="Times New Roman" pitchFamily="18" charset="0"/>
              </a:rPr>
              <a:t>profética </a:t>
            </a:r>
            <a:r>
              <a:rPr lang="es-ES" sz="2400" dirty="0">
                <a:latin typeface="Times New Roman" pitchFamily="18" charset="0"/>
                <a:cs typeface="Times New Roman" pitchFamily="18" charset="0"/>
              </a:rPr>
              <a:t>de la </a:t>
            </a:r>
            <a:r>
              <a:rPr lang="es-ES" sz="2400" dirty="0" smtClean="0">
                <a:latin typeface="Times New Roman" pitchFamily="18" charset="0"/>
                <a:cs typeface="Times New Roman" pitchFamily="18" charset="0"/>
              </a:rPr>
              <a:t>Redención.</a:t>
            </a:r>
            <a:endParaRPr lang="es-ES" sz="2400" dirty="0">
              <a:latin typeface="Times New Roman" pitchFamily="18" charset="0"/>
              <a:cs typeface="Times New Roman" pitchFamily="18" charset="0"/>
            </a:endParaRPr>
          </a:p>
        </p:txBody>
      </p:sp>
      <p:sp>
        <p:nvSpPr>
          <p:cNvPr id="8" name="7 Pergamino horizontal"/>
          <p:cNvSpPr/>
          <p:nvPr/>
        </p:nvSpPr>
        <p:spPr>
          <a:xfrm>
            <a:off x="582434" y="3068960"/>
            <a:ext cx="8280920" cy="1584176"/>
          </a:xfrm>
          <a:prstGeom prst="horizontalScroll">
            <a:avLst/>
          </a:prstGeom>
          <a:solidFill>
            <a:srgbClr val="FFFF00"/>
          </a:solidFill>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b="1" dirty="0" smtClean="0">
                <a:solidFill>
                  <a:srgbClr val="7030A0"/>
                </a:solidFill>
                <a:latin typeface="Times New Roman" pitchFamily="18" charset="0"/>
                <a:cs typeface="Times New Roman" pitchFamily="18" charset="0"/>
              </a:rPr>
              <a:t>Pascua de Jesús</a:t>
            </a:r>
            <a:r>
              <a:rPr lang="es-ES" sz="2400" dirty="0" smtClean="0">
                <a:solidFill>
                  <a:srgbClr val="7030A0"/>
                </a:solidFill>
                <a:latin typeface="Times New Roman" pitchFamily="18" charset="0"/>
                <a:cs typeface="Times New Roman" pitchFamily="18" charset="0"/>
              </a:rPr>
              <a:t>: el paso de Jesús de la muerte a la vida– Muerte y Resurrección- hizo posible nuestra Redención.</a:t>
            </a:r>
            <a:endParaRPr lang="es-ES" sz="2400" dirty="0">
              <a:solidFill>
                <a:srgbClr val="7030A0"/>
              </a:solidFill>
              <a:latin typeface="Times New Roman" pitchFamily="18" charset="0"/>
              <a:cs typeface="Times New Roman" pitchFamily="18" charset="0"/>
            </a:endParaRPr>
          </a:p>
        </p:txBody>
      </p:sp>
      <p:sp>
        <p:nvSpPr>
          <p:cNvPr id="9" name="8 Pergamino horizontal"/>
          <p:cNvSpPr/>
          <p:nvPr/>
        </p:nvSpPr>
        <p:spPr>
          <a:xfrm>
            <a:off x="582434" y="5013176"/>
            <a:ext cx="8280920" cy="1512168"/>
          </a:xfrm>
          <a:prstGeom prst="horizontalScroll">
            <a:avLst/>
          </a:prstGeom>
          <a:solidFill>
            <a:srgbClr val="FFC000"/>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solidFill>
                  <a:srgbClr val="FF0000"/>
                </a:solidFill>
                <a:latin typeface="Times New Roman" pitchFamily="18" charset="0"/>
                <a:cs typeface="Times New Roman" pitchFamily="18" charset="0"/>
              </a:rPr>
              <a:t>Bautismo</a:t>
            </a:r>
            <a:r>
              <a:rPr lang="es-ES" sz="2400" dirty="0" smtClean="0">
                <a:solidFill>
                  <a:srgbClr val="FF0000"/>
                </a:solidFill>
                <a:latin typeface="Times New Roman" pitchFamily="18" charset="0"/>
                <a:cs typeface="Times New Roman" pitchFamily="18" charset="0"/>
              </a:rPr>
              <a:t>: por el Bautismo, el cristiano muere al pecado y nace a la vida de la gracia.</a:t>
            </a:r>
            <a:endParaRPr lang="es-E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1818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365760"/>
            <a:ext cx="8784976" cy="903000"/>
          </a:xfrm>
        </p:spPr>
        <p:txBody>
          <a:bodyPr/>
          <a:lstStyle/>
          <a:p>
            <a:r>
              <a:rPr lang="es-ES" sz="2400" b="1" dirty="0">
                <a:solidFill>
                  <a:srgbClr val="002060"/>
                </a:solidFill>
                <a:latin typeface="Times New Roman" pitchFamily="18" charset="0"/>
                <a:cs typeface="Times New Roman" pitchFamily="18" charset="0"/>
              </a:rPr>
              <a:t>4. LOS APOSTOLES, TESTIGOS DE LA VIDA DE CRISTO.</a:t>
            </a:r>
            <a:br>
              <a:rPr lang="es-ES" sz="2400" b="1" dirty="0">
                <a:solidFill>
                  <a:srgbClr val="002060"/>
                </a:solidFill>
                <a:latin typeface="Times New Roman" pitchFamily="18" charset="0"/>
                <a:cs typeface="Times New Roman" pitchFamily="18" charset="0"/>
              </a:rPr>
            </a:br>
            <a:endParaRPr lang="es-ES" sz="2400" b="1" dirty="0"/>
          </a:p>
        </p:txBody>
      </p:sp>
      <p:sp>
        <p:nvSpPr>
          <p:cNvPr id="3" name="2 Marcador de contenido"/>
          <p:cNvSpPr>
            <a:spLocks noGrp="1"/>
          </p:cNvSpPr>
          <p:nvPr>
            <p:ph idx="1"/>
          </p:nvPr>
        </p:nvSpPr>
        <p:spPr>
          <a:xfrm>
            <a:off x="179512" y="980728"/>
            <a:ext cx="8784976" cy="5688632"/>
          </a:xfrm>
        </p:spPr>
        <p:style>
          <a:lnRef idx="3">
            <a:schemeClr val="lt1"/>
          </a:lnRef>
          <a:fillRef idx="1">
            <a:schemeClr val="accent3"/>
          </a:fillRef>
          <a:effectRef idx="1">
            <a:schemeClr val="accent3"/>
          </a:effectRef>
          <a:fontRef idx="minor">
            <a:schemeClr val="lt1"/>
          </a:fontRef>
        </p:style>
        <p:txBody>
          <a:bodyPr>
            <a:normAutofit lnSpcReduction="10000"/>
          </a:bodyPr>
          <a:lstStyle/>
          <a:p>
            <a:pPr>
              <a:buFont typeface="Wingdings" pitchFamily="2" charset="2"/>
              <a:buChar char="Ø"/>
            </a:pPr>
            <a:r>
              <a:rPr lang="es-ES" sz="2400" b="0" dirty="0" smtClean="0">
                <a:solidFill>
                  <a:srgbClr val="002060"/>
                </a:solidFill>
                <a:latin typeface="Times New Roman" pitchFamily="18" charset="0"/>
                <a:cs typeface="Times New Roman" pitchFamily="18" charset="0"/>
              </a:rPr>
              <a:t>los Apóstoles, convivieron con él durante más de tres años. Lo oyeron hablar del reino de Dios y fueron testigos de sus numerosos milagros: lo vieron curar a enfermos, liberar a endemoniados, resucitar a muertos, alimentar a multitudes…</a:t>
            </a:r>
          </a:p>
          <a:p>
            <a:pPr>
              <a:buFont typeface="Wingdings" pitchFamily="2" charset="2"/>
              <a:buChar char="Ø"/>
            </a:pPr>
            <a:r>
              <a:rPr lang="es-ES" sz="2400" b="0" dirty="0" smtClean="0">
                <a:solidFill>
                  <a:srgbClr val="002060"/>
                </a:solidFill>
                <a:latin typeface="Times New Roman" pitchFamily="18" charset="0"/>
                <a:cs typeface="Times New Roman" pitchFamily="18" charset="0"/>
              </a:rPr>
              <a:t>Comprobaron como se compadecía de los pobres y los enfermos, como acogía y perdonaba a los pecadores.</a:t>
            </a:r>
          </a:p>
          <a:p>
            <a:pPr>
              <a:buFont typeface="Wingdings" pitchFamily="2" charset="2"/>
              <a:buChar char="Ø"/>
            </a:pPr>
            <a:r>
              <a:rPr lang="es-ES" sz="2400" b="0" dirty="0" smtClean="0">
                <a:solidFill>
                  <a:srgbClr val="002060"/>
                </a:solidFill>
                <a:latin typeface="Times New Roman" pitchFamily="18" charset="0"/>
                <a:cs typeface="Times New Roman" pitchFamily="18" charset="0"/>
              </a:rPr>
              <a:t>Pusieron en él toda su esperanza, porque se daban cuenta de que Dios estaba con él, aunque no acababan de comprender. </a:t>
            </a:r>
          </a:p>
          <a:p>
            <a:pPr>
              <a:buFont typeface="Wingdings" pitchFamily="2" charset="2"/>
              <a:buChar char="Ø"/>
            </a:pPr>
            <a:r>
              <a:rPr lang="es-ES" sz="2400" b="0" dirty="0" smtClean="0">
                <a:solidFill>
                  <a:srgbClr val="002060"/>
                </a:solidFill>
                <a:latin typeface="Times New Roman" pitchFamily="18" charset="0"/>
                <a:cs typeface="Times New Roman" pitchFamily="18" charset="0"/>
              </a:rPr>
              <a:t>Quedaron desconcertados cuando las autoridades religiosas lo declararon culpable y lo entregaron a los romanos por afirmar que era el Hijo de Dios. Jesús moría en la cruz, como un criminal.</a:t>
            </a:r>
          </a:p>
          <a:p>
            <a:pPr>
              <a:buFont typeface="Wingdings" pitchFamily="2" charset="2"/>
              <a:buChar char="Ø"/>
            </a:pPr>
            <a:r>
              <a:rPr lang="es-ES" sz="2400" b="0" dirty="0" smtClean="0">
                <a:solidFill>
                  <a:srgbClr val="002060"/>
                </a:solidFill>
                <a:latin typeface="Times New Roman" pitchFamily="18" charset="0"/>
                <a:cs typeface="Times New Roman" pitchFamily="18" charset="0"/>
              </a:rPr>
              <a:t>En medio de la tristeza que los dominaba, llegaron rumores de que el sepulcro estaba vacío.</a:t>
            </a:r>
          </a:p>
          <a:p>
            <a:pPr>
              <a:buFont typeface="Wingdings" pitchFamily="2" charset="2"/>
              <a:buChar char="Ø"/>
            </a:pPr>
            <a:r>
              <a:rPr lang="es-ES" sz="2400" b="0" dirty="0" smtClean="0">
                <a:solidFill>
                  <a:srgbClr val="002060"/>
                </a:solidFill>
                <a:latin typeface="Times New Roman" pitchFamily="18" charset="0"/>
                <a:cs typeface="Times New Roman" pitchFamily="18" charset="0"/>
              </a:rPr>
              <a:t>Jesús resucitado se presentó ante ellos. Les mostro las manos y los pies con las señales de los clavos.</a:t>
            </a:r>
          </a:p>
          <a:p>
            <a:pPr>
              <a:buFont typeface="Wingdings" pitchFamily="2" charset="2"/>
              <a:buChar char="Ø"/>
            </a:pPr>
            <a:endParaRPr lang="es-ES" sz="2400" b="0" dirty="0">
              <a:latin typeface="Times New Roman" pitchFamily="18" charset="0"/>
              <a:cs typeface="Times New Roman" pitchFamily="18" charset="0"/>
            </a:endParaRPr>
          </a:p>
        </p:txBody>
      </p:sp>
    </p:spTree>
    <p:extLst>
      <p:ext uri="{BB962C8B-B14F-4D97-AF65-F5344CB8AC3E}">
        <p14:creationId xmlns:p14="http://schemas.microsoft.com/office/powerpoint/2010/main" val="1112609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inta perforada"/>
          <p:cNvSpPr/>
          <p:nvPr/>
        </p:nvSpPr>
        <p:spPr>
          <a:xfrm>
            <a:off x="179512" y="116632"/>
            <a:ext cx="5544616" cy="6741368"/>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b="1" dirty="0" smtClean="0">
                <a:solidFill>
                  <a:srgbClr val="FFFF00"/>
                </a:solidFill>
                <a:latin typeface="Times New Roman" pitchFamily="18" charset="0"/>
                <a:cs typeface="Times New Roman" pitchFamily="18" charset="0"/>
              </a:rPr>
              <a:t>Las condiciones de los Apóstoles</a:t>
            </a:r>
          </a:p>
          <a:p>
            <a:pPr algn="just"/>
            <a:r>
              <a:rPr lang="es-ES" sz="2400" dirty="0" smtClean="0">
                <a:latin typeface="Times New Roman" pitchFamily="18" charset="0"/>
                <a:cs typeface="Times New Roman" pitchFamily="18" charset="0"/>
              </a:rPr>
              <a:t>Los doce Apóstoles vivían con Jesús, lo acompañaban en la predicación. Jesús los fue instruyendo para que, después, esparcieran la semilla el evangelio por el mundo y fuesen fundamento de la Iglesia. Gente sencilla, poco cultivada, los eligió, no por sus cualidades, sino porque así lo quiso: </a:t>
            </a:r>
            <a:r>
              <a:rPr lang="es-ES" sz="2400" i="1" dirty="0" smtClean="0">
                <a:solidFill>
                  <a:srgbClr val="C00000"/>
                </a:solidFill>
                <a:latin typeface="Times New Roman" pitchFamily="18" charset="0"/>
                <a:cs typeface="Times New Roman" pitchFamily="18" charset="0"/>
              </a:rPr>
              <a:t>Yo soy quien os elegido y os he destinado para que vayáis y deis fruto, y vuestro fruto permanezca </a:t>
            </a:r>
            <a:r>
              <a:rPr lang="es-ES" sz="2400" dirty="0" smtClean="0">
                <a:latin typeface="Times New Roman" pitchFamily="18" charset="0"/>
                <a:cs typeface="Times New Roman" pitchFamily="18" charset="0"/>
              </a:rPr>
              <a:t>(Jn 15, 16).</a:t>
            </a:r>
            <a:endParaRPr lang="es-ES" sz="2400" dirty="0">
              <a:latin typeface="Times New Roman" pitchFamily="18" charset="0"/>
              <a:cs typeface="Times New Roman" pitchFamily="18" charset="0"/>
            </a:endParaRPr>
          </a:p>
        </p:txBody>
      </p:sp>
      <p:pic>
        <p:nvPicPr>
          <p:cNvPr id="3074" name="Picture 2" descr="F:\orden-de-cristo-a-pedro-ruben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0718" y="548680"/>
            <a:ext cx="3131840" cy="448665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2" name="1 Rectángulo redondeado"/>
          <p:cNvSpPr/>
          <p:nvPr/>
        </p:nvSpPr>
        <p:spPr>
          <a:xfrm>
            <a:off x="5868144" y="5445224"/>
            <a:ext cx="3131840" cy="1296144"/>
          </a:xfrm>
          <a:prstGeom prst="roundRect">
            <a:avLst/>
          </a:prstGeom>
          <a:solidFill>
            <a:srgbClr val="FFFF0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solidFill>
                  <a:srgbClr val="002060"/>
                </a:solidFill>
                <a:latin typeface="Times New Roman" pitchFamily="18" charset="0"/>
                <a:cs typeface="Times New Roman" pitchFamily="18" charset="0"/>
              </a:rPr>
              <a:t>Orden de Jesús a Pedro, Peter Paul Rubens. Siglo XVII</a:t>
            </a:r>
            <a:endParaRPr lang="es-ES" sz="24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645647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400" b="1" dirty="0">
                <a:solidFill>
                  <a:srgbClr val="002060"/>
                </a:solidFill>
                <a:latin typeface="Times New Roman" pitchFamily="18" charset="0"/>
                <a:cs typeface="Times New Roman" pitchFamily="18" charset="0"/>
              </a:rPr>
              <a:t>5. LA ENSEÑANZA DE LOS APOSTOLES.</a:t>
            </a:r>
            <a:br>
              <a:rPr lang="es-ES" sz="2400" b="1" dirty="0">
                <a:solidFill>
                  <a:srgbClr val="002060"/>
                </a:solidFill>
                <a:latin typeface="Times New Roman" pitchFamily="18" charset="0"/>
                <a:cs typeface="Times New Roman" pitchFamily="18" charset="0"/>
              </a:rPr>
            </a:br>
            <a:endParaRPr lang="es-ES" sz="2400" b="1" dirty="0">
              <a:latin typeface="Times New Roman" pitchFamily="18" charset="0"/>
              <a:cs typeface="Times New Roman" pitchFamily="18" charset="0"/>
            </a:endParaRPr>
          </a:p>
        </p:txBody>
      </p:sp>
      <p:sp>
        <p:nvSpPr>
          <p:cNvPr id="5" name="4 Cinta perforada"/>
          <p:cNvSpPr/>
          <p:nvPr/>
        </p:nvSpPr>
        <p:spPr>
          <a:xfrm>
            <a:off x="467544" y="836712"/>
            <a:ext cx="8208912" cy="2232248"/>
          </a:xfrm>
          <a:prstGeom prst="flowChartPunchedTap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2400" dirty="0" smtClean="0">
              <a:latin typeface="Times New Roman" pitchFamily="18" charset="0"/>
              <a:cs typeface="Times New Roman" pitchFamily="18" charset="0"/>
            </a:endParaRPr>
          </a:p>
          <a:p>
            <a:pPr algn="just"/>
            <a:r>
              <a:rPr lang="es-ES" sz="2400" dirty="0" smtClean="0">
                <a:latin typeface="Times New Roman" pitchFamily="18" charset="0"/>
                <a:cs typeface="Times New Roman" pitchFamily="18" charset="0"/>
              </a:rPr>
              <a:t>Después </a:t>
            </a:r>
            <a:r>
              <a:rPr lang="es-ES" sz="2400" dirty="0">
                <a:latin typeface="Times New Roman" pitchFamily="18" charset="0"/>
                <a:cs typeface="Times New Roman" pitchFamily="18" charset="0"/>
              </a:rPr>
              <a:t>de la </a:t>
            </a:r>
            <a:r>
              <a:rPr lang="es-ES" sz="2400" dirty="0" smtClean="0">
                <a:latin typeface="Times New Roman" pitchFamily="18" charset="0"/>
                <a:cs typeface="Times New Roman" pitchFamily="18" charset="0"/>
              </a:rPr>
              <a:t>Resurrección, </a:t>
            </a:r>
            <a:r>
              <a:rPr lang="es-ES" sz="2400" dirty="0">
                <a:latin typeface="Times New Roman" pitchFamily="18" charset="0"/>
                <a:cs typeface="Times New Roman" pitchFamily="18" charset="0"/>
              </a:rPr>
              <a:t>Jesús </a:t>
            </a:r>
            <a:r>
              <a:rPr lang="es-ES" sz="2400" dirty="0" smtClean="0">
                <a:latin typeface="Times New Roman" pitchFamily="18" charset="0"/>
                <a:cs typeface="Times New Roman" pitchFamily="18" charset="0"/>
              </a:rPr>
              <a:t>siguió </a:t>
            </a:r>
            <a:r>
              <a:rPr lang="es-ES" sz="2400" dirty="0">
                <a:latin typeface="Times New Roman" pitchFamily="18" charset="0"/>
                <a:cs typeface="Times New Roman" pitchFamily="18" charset="0"/>
              </a:rPr>
              <a:t>instruyendo a los </a:t>
            </a:r>
            <a:r>
              <a:rPr lang="es-ES" sz="2400" dirty="0" smtClean="0">
                <a:latin typeface="Times New Roman" pitchFamily="18" charset="0"/>
                <a:cs typeface="Times New Roman" pitchFamily="18" charset="0"/>
              </a:rPr>
              <a:t>Apóstoles. </a:t>
            </a:r>
            <a:r>
              <a:rPr lang="es-ES" sz="2400" dirty="0">
                <a:latin typeface="Times New Roman" pitchFamily="18" charset="0"/>
                <a:cs typeface="Times New Roman" pitchFamily="18" charset="0"/>
              </a:rPr>
              <a:t>Antes de despedirse, les dijo: </a:t>
            </a:r>
            <a:r>
              <a:rPr lang="es-ES" sz="2400" i="1" dirty="0" smtClean="0">
                <a:solidFill>
                  <a:srgbClr val="FFFF00"/>
                </a:solidFill>
                <a:latin typeface="Times New Roman" pitchFamily="18" charset="0"/>
                <a:cs typeface="Times New Roman" pitchFamily="18" charset="0"/>
              </a:rPr>
              <a:t>Recibiréis </a:t>
            </a:r>
            <a:r>
              <a:rPr lang="es-ES" sz="2400" i="1" dirty="0">
                <a:solidFill>
                  <a:srgbClr val="FFFF00"/>
                </a:solidFill>
                <a:latin typeface="Times New Roman" pitchFamily="18" charset="0"/>
                <a:cs typeface="Times New Roman" pitchFamily="18" charset="0"/>
              </a:rPr>
              <a:t>la fuerza del </a:t>
            </a:r>
            <a:r>
              <a:rPr lang="es-ES" sz="2400" i="1" dirty="0" smtClean="0">
                <a:solidFill>
                  <a:srgbClr val="FFFF00"/>
                </a:solidFill>
                <a:latin typeface="Times New Roman" pitchFamily="18" charset="0"/>
                <a:cs typeface="Times New Roman" pitchFamily="18" charset="0"/>
              </a:rPr>
              <a:t>Espíritu </a:t>
            </a:r>
            <a:r>
              <a:rPr lang="es-ES" sz="2400" i="1" dirty="0">
                <a:solidFill>
                  <a:srgbClr val="FFFF00"/>
                </a:solidFill>
                <a:latin typeface="Times New Roman" pitchFamily="18" charset="0"/>
                <a:cs typeface="Times New Roman" pitchFamily="18" charset="0"/>
              </a:rPr>
              <a:t>Santo, que va a venir sobre vosotros y </a:t>
            </a:r>
            <a:r>
              <a:rPr lang="es-ES" sz="2400" i="1" dirty="0" smtClean="0">
                <a:solidFill>
                  <a:srgbClr val="FFFF00"/>
                </a:solidFill>
                <a:latin typeface="Times New Roman" pitchFamily="18" charset="0"/>
                <a:cs typeface="Times New Roman" pitchFamily="18" charset="0"/>
              </a:rPr>
              <a:t>seréis </a:t>
            </a:r>
            <a:r>
              <a:rPr lang="es-ES" sz="2400" i="1" dirty="0">
                <a:solidFill>
                  <a:srgbClr val="FFFF00"/>
                </a:solidFill>
                <a:latin typeface="Times New Roman" pitchFamily="18" charset="0"/>
                <a:cs typeface="Times New Roman" pitchFamily="18" charset="0"/>
              </a:rPr>
              <a:t>mis testigos </a:t>
            </a:r>
            <a:r>
              <a:rPr lang="es-ES" sz="2400" dirty="0">
                <a:latin typeface="Times New Roman" pitchFamily="18" charset="0"/>
                <a:cs typeface="Times New Roman" pitchFamily="18" charset="0"/>
              </a:rPr>
              <a:t>(Hc 1, 8)</a:t>
            </a:r>
          </a:p>
        </p:txBody>
      </p:sp>
      <p:sp>
        <p:nvSpPr>
          <p:cNvPr id="8" name="7 Estrella de 7 puntas"/>
          <p:cNvSpPr/>
          <p:nvPr/>
        </p:nvSpPr>
        <p:spPr>
          <a:xfrm>
            <a:off x="179512" y="3068960"/>
            <a:ext cx="8784976" cy="3672408"/>
          </a:xfrm>
          <a:prstGeom prst="star7">
            <a:avLst/>
          </a:prstGeom>
          <a:solidFill>
            <a:srgbClr val="00B050"/>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En la fiesta de </a:t>
            </a:r>
            <a:r>
              <a:rPr lang="es-ES" sz="2400" b="1" dirty="0" smtClean="0">
                <a:solidFill>
                  <a:srgbClr val="FFFF00"/>
                </a:solidFill>
                <a:latin typeface="Times New Roman" pitchFamily="18" charset="0"/>
                <a:cs typeface="Times New Roman" pitchFamily="18" charset="0"/>
              </a:rPr>
              <a:t>Pentecostés</a:t>
            </a:r>
            <a:r>
              <a:rPr lang="es-ES" sz="2400" dirty="0" smtClean="0">
                <a:latin typeface="Times New Roman" pitchFamily="18" charset="0"/>
                <a:cs typeface="Times New Roman" pitchFamily="18" charset="0"/>
              </a:rPr>
              <a:t>, los Apóstoles recibieron la luz del </a:t>
            </a:r>
            <a:r>
              <a:rPr lang="es-ES" sz="2400" b="1" dirty="0" smtClean="0">
                <a:solidFill>
                  <a:srgbClr val="FFFF00"/>
                </a:solidFill>
                <a:latin typeface="Times New Roman" pitchFamily="18" charset="0"/>
                <a:cs typeface="Times New Roman" pitchFamily="18" charset="0"/>
              </a:rPr>
              <a:t>Espíritu Santo </a:t>
            </a:r>
            <a:r>
              <a:rPr lang="es-ES" sz="2400" dirty="0" smtClean="0">
                <a:latin typeface="Times New Roman" pitchFamily="18" charset="0"/>
                <a:cs typeface="Times New Roman" pitchFamily="18" charset="0"/>
              </a:rPr>
              <a:t>y comprendieron que Jesús era el Hijo de Dios que había venido para salvarnos a todos.</a:t>
            </a:r>
            <a:endParaRPr lang="es-ES" sz="2400" dirty="0">
              <a:latin typeface="Times New Roman" pitchFamily="18" charset="0"/>
              <a:cs typeface="Times New Roman" pitchFamily="18" charset="0"/>
            </a:endParaRPr>
          </a:p>
        </p:txBody>
      </p:sp>
    </p:spTree>
    <p:extLst>
      <p:ext uri="{BB962C8B-B14F-4D97-AF65-F5344CB8AC3E}">
        <p14:creationId xmlns:p14="http://schemas.microsoft.com/office/powerpoint/2010/main" val="1840804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Explosión 1"/>
          <p:cNvSpPr/>
          <p:nvPr/>
        </p:nvSpPr>
        <p:spPr>
          <a:xfrm>
            <a:off x="251520" y="116632"/>
            <a:ext cx="5112568" cy="1368152"/>
          </a:xfrm>
          <a:prstGeom prst="irregularSeal1">
            <a:avLst/>
          </a:prstGeom>
          <a:solidFill>
            <a:srgbClr val="FFFF00"/>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solidFill>
                  <a:srgbClr val="C00000"/>
                </a:solidFill>
                <a:latin typeface="Times New Roman" pitchFamily="18" charset="0"/>
                <a:cs typeface="Times New Roman" pitchFamily="18" charset="0"/>
              </a:rPr>
              <a:t>LOS APOSTOLES:</a:t>
            </a:r>
            <a:endParaRPr lang="es-ES" sz="2400" b="1" dirty="0">
              <a:solidFill>
                <a:srgbClr val="C00000"/>
              </a:solidFill>
              <a:latin typeface="Times New Roman" pitchFamily="18" charset="0"/>
              <a:cs typeface="Times New Roman" pitchFamily="18" charset="0"/>
            </a:endParaRPr>
          </a:p>
        </p:txBody>
      </p:sp>
      <p:sp>
        <p:nvSpPr>
          <p:cNvPr id="6" name="5 Redondear rectángulo de esquina diagonal"/>
          <p:cNvSpPr/>
          <p:nvPr/>
        </p:nvSpPr>
        <p:spPr>
          <a:xfrm>
            <a:off x="1835696" y="1628800"/>
            <a:ext cx="7128792" cy="792088"/>
          </a:xfrm>
          <a:prstGeom prst="round2DiagRect">
            <a:avLst/>
          </a:prstGeom>
          <a:solidFill>
            <a:srgbClr val="FF0000"/>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Se dieron cuenta de que la Muerte de Cristo no había sido un fracaso, sino que tenia un sentido redentor.</a:t>
            </a:r>
            <a:endParaRPr lang="es-ES" sz="2400" dirty="0">
              <a:latin typeface="Times New Roman" pitchFamily="18" charset="0"/>
              <a:cs typeface="Times New Roman" pitchFamily="18" charset="0"/>
            </a:endParaRPr>
          </a:p>
        </p:txBody>
      </p:sp>
      <p:sp>
        <p:nvSpPr>
          <p:cNvPr id="7" name="6 Redondear rectángulo de esquina diagonal"/>
          <p:cNvSpPr/>
          <p:nvPr/>
        </p:nvSpPr>
        <p:spPr>
          <a:xfrm>
            <a:off x="1835696" y="2564904"/>
            <a:ext cx="7128792" cy="2736304"/>
          </a:xfrm>
          <a:prstGeom prst="round2DiagRect">
            <a:avLst/>
          </a:prstGeom>
          <a:solidFill>
            <a:srgbClr val="00B050"/>
          </a:soli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Aceptaron que en Jesús se habían cumplido las promesas que Dios había hecho, desde antiguo, al pueblo de Israel y que se leían en las escrituras. Fueron conscientes de que el mismo Jesús los había elegido a ellos para ser portadores de su mensaje de Salvación: </a:t>
            </a:r>
            <a:r>
              <a:rPr lang="es-ES" sz="2400" b="1" i="1" dirty="0" smtClean="0">
                <a:solidFill>
                  <a:srgbClr val="FFFF00"/>
                </a:solidFill>
                <a:latin typeface="Times New Roman" pitchFamily="18" charset="0"/>
                <a:cs typeface="Times New Roman" pitchFamily="18" charset="0"/>
              </a:rPr>
              <a:t>Id al mundo entero y proclamad el Evangelio a toda la Creación </a:t>
            </a:r>
            <a:r>
              <a:rPr lang="es-ES" sz="2400" dirty="0" smtClean="0">
                <a:latin typeface="Times New Roman" pitchFamily="18" charset="0"/>
                <a:cs typeface="Times New Roman" pitchFamily="18" charset="0"/>
              </a:rPr>
              <a:t>(Mc 16, 15)</a:t>
            </a:r>
            <a:endParaRPr lang="es-ES" sz="2400" dirty="0">
              <a:latin typeface="Times New Roman" pitchFamily="18" charset="0"/>
              <a:cs typeface="Times New Roman" pitchFamily="18" charset="0"/>
            </a:endParaRPr>
          </a:p>
        </p:txBody>
      </p:sp>
      <p:sp>
        <p:nvSpPr>
          <p:cNvPr id="8" name="7 Redondear rectángulo de esquina diagonal"/>
          <p:cNvSpPr/>
          <p:nvPr/>
        </p:nvSpPr>
        <p:spPr>
          <a:xfrm>
            <a:off x="1835696" y="5445224"/>
            <a:ext cx="7128792" cy="1224136"/>
          </a:xfrm>
          <a:prstGeom prst="round2DiagRect">
            <a:avLst/>
          </a:prstGeom>
          <a:solidFill>
            <a:schemeClr val="accent6">
              <a:lumMod val="40000"/>
              <a:lumOff val="6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solidFill>
                  <a:srgbClr val="CC0099"/>
                </a:solidFill>
                <a:latin typeface="Times New Roman" pitchFamily="18" charset="0"/>
                <a:cs typeface="Times New Roman" pitchFamily="18" charset="0"/>
              </a:rPr>
              <a:t>Dieron testimonio de la Resurrección de Jesucristo y enseñaron todo lo que habían aprendido de él. Anunciaron a Jesús como el Mesías.</a:t>
            </a:r>
            <a:endParaRPr lang="es-ES" sz="2400" dirty="0">
              <a:solidFill>
                <a:srgbClr val="CC0099"/>
              </a:solidFill>
              <a:latin typeface="Times New Roman" pitchFamily="18" charset="0"/>
              <a:cs typeface="Times New Roman" pitchFamily="18" charset="0"/>
            </a:endParaRPr>
          </a:p>
        </p:txBody>
      </p:sp>
      <p:cxnSp>
        <p:nvCxnSpPr>
          <p:cNvPr id="10" name="9 Conector recto"/>
          <p:cNvCxnSpPr/>
          <p:nvPr/>
        </p:nvCxnSpPr>
        <p:spPr>
          <a:xfrm>
            <a:off x="467544" y="1052736"/>
            <a:ext cx="72008" cy="5004556"/>
          </a:xfrm>
          <a:prstGeom prst="line">
            <a:avLst/>
          </a:prstGeom>
        </p:spPr>
        <p:style>
          <a:lnRef idx="3">
            <a:schemeClr val="accent1"/>
          </a:lnRef>
          <a:fillRef idx="0">
            <a:schemeClr val="accent1"/>
          </a:fillRef>
          <a:effectRef idx="2">
            <a:schemeClr val="accent1"/>
          </a:effectRef>
          <a:fontRef idx="minor">
            <a:schemeClr val="tx1"/>
          </a:fontRef>
        </p:style>
      </p:cxnSp>
      <p:sp>
        <p:nvSpPr>
          <p:cNvPr id="11" name="10 Flecha a la derecha con bandas"/>
          <p:cNvSpPr/>
          <p:nvPr/>
        </p:nvSpPr>
        <p:spPr>
          <a:xfrm>
            <a:off x="539552" y="1628800"/>
            <a:ext cx="1080120" cy="720080"/>
          </a:xfrm>
          <a:prstGeom prst="stripedRightArrow">
            <a:avLst/>
          </a:prstGeom>
          <a:solidFill>
            <a:srgbClr val="FF0000"/>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Flecha a la derecha con muesca"/>
          <p:cNvSpPr/>
          <p:nvPr/>
        </p:nvSpPr>
        <p:spPr>
          <a:xfrm>
            <a:off x="611560" y="3429000"/>
            <a:ext cx="1008112" cy="720080"/>
          </a:xfrm>
          <a:prstGeom prst="notchedRightArrow">
            <a:avLst/>
          </a:prstGeom>
          <a:solidFill>
            <a:srgbClr val="00B050"/>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Flecha a la derecha con bandas"/>
          <p:cNvSpPr/>
          <p:nvPr/>
        </p:nvSpPr>
        <p:spPr>
          <a:xfrm>
            <a:off x="611560" y="5733256"/>
            <a:ext cx="1008112" cy="648072"/>
          </a:xfrm>
          <a:prstGeom prst="stripedRightArrow">
            <a:avLst/>
          </a:prstGeom>
          <a:solidFill>
            <a:schemeClr val="accent2">
              <a:lumMod val="40000"/>
              <a:lumOff val="60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4412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2960" y="188640"/>
            <a:ext cx="7520940" cy="725760"/>
          </a:xfrm>
        </p:spPr>
        <p:txBody>
          <a:bodyPr/>
          <a:lstStyle/>
          <a:p>
            <a:r>
              <a:rPr lang="es-ES" sz="2400" b="1" dirty="0">
                <a:solidFill>
                  <a:srgbClr val="002060"/>
                </a:solidFill>
                <a:latin typeface="Times New Roman" pitchFamily="18" charset="0"/>
                <a:cs typeface="Times New Roman" pitchFamily="18" charset="0"/>
              </a:rPr>
              <a:t>6. LA TRADICION APOSTOLICA.</a:t>
            </a:r>
            <a:br>
              <a:rPr lang="es-ES" sz="2400" b="1" dirty="0">
                <a:solidFill>
                  <a:srgbClr val="002060"/>
                </a:solidFill>
                <a:latin typeface="Times New Roman" pitchFamily="18" charset="0"/>
                <a:cs typeface="Times New Roman" pitchFamily="18" charset="0"/>
              </a:rPr>
            </a:br>
            <a:endParaRPr lang="es-ES" sz="2400" b="1" dirty="0">
              <a:latin typeface="Times New Roman" pitchFamily="18" charset="0"/>
              <a:cs typeface="Times New Roman" pitchFamily="18" charset="0"/>
            </a:endParaRPr>
          </a:p>
        </p:txBody>
      </p:sp>
      <p:sp>
        <p:nvSpPr>
          <p:cNvPr id="4" name="3 Recortar rectángulo de esquina diagonal"/>
          <p:cNvSpPr/>
          <p:nvPr/>
        </p:nvSpPr>
        <p:spPr>
          <a:xfrm>
            <a:off x="0" y="699592"/>
            <a:ext cx="9144000" cy="1649288"/>
          </a:xfrm>
          <a:prstGeom prst="snip2DiagRect">
            <a:avLst/>
          </a:prstGeom>
          <a:solidFill>
            <a:srgbClr val="FF0000"/>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Los apóstoles fueron desapareciendo. Pero sus sucesores, los obispos, que ellos mismos habían puesto al frente de cada comunidad cristiana, continuaron enseñando lo que de ellos habían recibido.</a:t>
            </a:r>
            <a:endParaRPr lang="es-ES" sz="2400" dirty="0">
              <a:latin typeface="Times New Roman" pitchFamily="18" charset="0"/>
              <a:cs typeface="Times New Roman" pitchFamily="18" charset="0"/>
            </a:endParaRPr>
          </a:p>
        </p:txBody>
      </p:sp>
      <p:sp>
        <p:nvSpPr>
          <p:cNvPr id="5" name="4 Recortar rectángulo de esquina diagonal"/>
          <p:cNvSpPr/>
          <p:nvPr/>
        </p:nvSpPr>
        <p:spPr>
          <a:xfrm>
            <a:off x="0" y="2348880"/>
            <a:ext cx="9144000" cy="1656184"/>
          </a:xfrm>
          <a:prstGeom prst="snip2DiagRect">
            <a:avLst/>
          </a:prstGeom>
          <a:solidFill>
            <a:srgbClr val="FFC000"/>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La enseñanza de Jesús de una generación cristiana a otra se ha mantenido hasta nuestros días con la ayuda del Espíritu santo. La Iglesia se ha esforzado por transmitir y comprender cada vez mejor las enseñanzas recibidas de los Apóstoles.</a:t>
            </a:r>
            <a:endParaRPr lang="es-ES" sz="2400" dirty="0">
              <a:latin typeface="Times New Roman" pitchFamily="18" charset="0"/>
              <a:cs typeface="Times New Roman" pitchFamily="18" charset="0"/>
            </a:endParaRPr>
          </a:p>
        </p:txBody>
      </p:sp>
      <p:sp>
        <p:nvSpPr>
          <p:cNvPr id="6" name="5 Recortar rectángulo de esquina diagonal"/>
          <p:cNvSpPr/>
          <p:nvPr/>
        </p:nvSpPr>
        <p:spPr>
          <a:xfrm>
            <a:off x="0" y="4005064"/>
            <a:ext cx="9144000" cy="2160240"/>
          </a:xfrm>
          <a:prstGeom prst="snip2DiagRect">
            <a:avLst/>
          </a:prstGeom>
          <a:solidFill>
            <a:srgbClr val="002060"/>
          </a:solidFill>
          <a:ln>
            <a:no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«La transmisión del mensaje de Cristo llevada a cabo, por la predicación, el testimonio, las instituciones, el culto y los escritos inspirados», se llama </a:t>
            </a:r>
            <a:r>
              <a:rPr lang="es-ES" sz="2400" b="1" dirty="0" smtClean="0">
                <a:solidFill>
                  <a:srgbClr val="FFFF00"/>
                </a:solidFill>
                <a:latin typeface="Times New Roman" pitchFamily="18" charset="0"/>
                <a:cs typeface="Times New Roman" pitchFamily="18" charset="0"/>
              </a:rPr>
              <a:t>Tradición Apostólica</a:t>
            </a:r>
            <a:r>
              <a:rPr lang="es-ES" sz="2400" dirty="0" smtClean="0">
                <a:latin typeface="Times New Roman" pitchFamily="18" charset="0"/>
                <a:cs typeface="Times New Roman" pitchFamily="18" charset="0"/>
              </a:rPr>
              <a:t>. Por medio de esta Tradición llega hasta nosotros la </a:t>
            </a:r>
            <a:r>
              <a:rPr lang="es-ES" sz="2400" b="1" dirty="0" smtClean="0">
                <a:solidFill>
                  <a:srgbClr val="FFFF00"/>
                </a:solidFill>
                <a:latin typeface="Times New Roman" pitchFamily="18" charset="0"/>
                <a:cs typeface="Times New Roman" pitchFamily="18" charset="0"/>
              </a:rPr>
              <a:t>Revelación divina</a:t>
            </a:r>
            <a:r>
              <a:rPr lang="es-ES" sz="2400" dirty="0" smtClean="0">
                <a:latin typeface="Times New Roman" pitchFamily="18" charset="0"/>
                <a:cs typeface="Times New Roman" pitchFamily="18" charset="0"/>
              </a:rPr>
              <a:t>: Dios se ha revelado por medio de hechos y palabras cuya noticia resuena hasta nuestros días.</a:t>
            </a:r>
            <a:endParaRPr lang="es-ES" sz="2400" dirty="0">
              <a:latin typeface="Times New Roman" pitchFamily="18" charset="0"/>
              <a:cs typeface="Times New Roman" pitchFamily="18" charset="0"/>
            </a:endParaRPr>
          </a:p>
        </p:txBody>
      </p:sp>
      <p:sp>
        <p:nvSpPr>
          <p:cNvPr id="7" name="6 Recortar rectángulo de esquina diagonal"/>
          <p:cNvSpPr/>
          <p:nvPr/>
        </p:nvSpPr>
        <p:spPr>
          <a:xfrm>
            <a:off x="0" y="6165304"/>
            <a:ext cx="9144000" cy="692696"/>
          </a:xfrm>
          <a:prstGeom prst="snip2DiagRect">
            <a:avLst/>
          </a:prstGeom>
          <a:solidFill>
            <a:srgbClr val="7030A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La misión de transmitir e interpretar en cada época ese «deposito de la fe» recibido de Jesús corresponde al </a:t>
            </a:r>
            <a:r>
              <a:rPr lang="es-ES" sz="2400" b="1" dirty="0" smtClean="0">
                <a:solidFill>
                  <a:srgbClr val="FFFF00"/>
                </a:solidFill>
                <a:latin typeface="Times New Roman" pitchFamily="18" charset="0"/>
                <a:cs typeface="Times New Roman" pitchFamily="18" charset="0"/>
              </a:rPr>
              <a:t>Magisterio de la Iglesia.</a:t>
            </a:r>
            <a:endParaRPr lang="es-ES" sz="24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7383436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188640"/>
            <a:ext cx="8856984" cy="6480720"/>
          </a:xfrm>
        </p:spPr>
        <p:txBody>
          <a:bodyPr>
            <a:normAutofit/>
          </a:bodyPr>
          <a:lstStyle/>
          <a:p>
            <a:r>
              <a:rPr lang="es-ES" sz="2400" dirty="0" smtClean="0">
                <a:solidFill>
                  <a:srgbClr val="FF0000"/>
                </a:solidFill>
                <a:latin typeface="Times New Roman" pitchFamily="18" charset="0"/>
                <a:cs typeface="Times New Roman" pitchFamily="18" charset="0"/>
              </a:rPr>
              <a:t>San Pablo</a:t>
            </a:r>
          </a:p>
          <a:p>
            <a:pPr algn="just"/>
            <a:r>
              <a:rPr lang="es-ES" sz="2400" b="0" dirty="0" smtClean="0">
                <a:solidFill>
                  <a:srgbClr val="7030A0"/>
                </a:solidFill>
                <a:latin typeface="Times New Roman" pitchFamily="18" charset="0"/>
                <a:cs typeface="Times New Roman" pitchFamily="18" charset="0"/>
              </a:rPr>
              <a:t>Pablo de Tarso impulsó de un modo extraordinario la difusión del cristianismo más allá de Palestina. De perseguidor de la fe en Jesús, pasó a ser su apóstol más activo. Sus viajes de ciudad en ciudad, de región en región, creando comunidades cristianas, lo llevaron hasta la misma capital del imperio. Sus enseñanzas han llegado directamente hasta nosotros gracias a las cartas que dirigía a las comunidades que </a:t>
            </a:r>
            <a:r>
              <a:rPr lang="es-ES" sz="2400" b="0" dirty="0" smtClean="0">
                <a:solidFill>
                  <a:srgbClr val="7030A0"/>
                </a:solidFill>
                <a:latin typeface="Times New Roman" pitchFamily="18" charset="0"/>
                <a:cs typeface="Times New Roman" pitchFamily="18" charset="0"/>
              </a:rPr>
              <a:t>fundó.</a:t>
            </a:r>
            <a:endParaRPr lang="es-ES" sz="2400" b="0" dirty="0">
              <a:solidFill>
                <a:srgbClr val="7030A0"/>
              </a:solidFill>
              <a:latin typeface="Times New Roman" pitchFamily="18" charset="0"/>
              <a:cs typeface="Times New Roman" pitchFamily="18" charset="0"/>
            </a:endParaRPr>
          </a:p>
        </p:txBody>
      </p:sp>
      <p:pic>
        <p:nvPicPr>
          <p:cNvPr id="4098" name="Picture 2" descr="F:\33876_St._Peter_Visited_In_Jail_By_St._Paul__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2996952"/>
            <a:ext cx="2493640" cy="3744416"/>
          </a:xfrm>
          <a:prstGeom prst="rect">
            <a:avLst/>
          </a:prstGeom>
          <a:noFill/>
          <a:extLst>
            <a:ext uri="{909E8E84-426E-40DD-AFC4-6F175D3DCCD1}">
              <a14:hiddenFill xmlns:a14="http://schemas.microsoft.com/office/drawing/2010/main">
                <a:solidFill>
                  <a:srgbClr val="FFFFFF"/>
                </a:solidFill>
              </a14:hiddenFill>
            </a:ext>
          </a:extLst>
        </p:spPr>
      </p:pic>
      <p:sp>
        <p:nvSpPr>
          <p:cNvPr id="2" name="1 Pergamino horizontal"/>
          <p:cNvSpPr/>
          <p:nvPr/>
        </p:nvSpPr>
        <p:spPr>
          <a:xfrm>
            <a:off x="827584" y="5589240"/>
            <a:ext cx="4104456" cy="1008112"/>
          </a:xfrm>
          <a:prstGeom prst="horizontalScroll">
            <a:avLst/>
          </a:prstGeom>
          <a:solidFill>
            <a:srgbClr val="00B050"/>
          </a:solidFill>
          <a:ln>
            <a:solidFill>
              <a:srgbClr val="FF0000"/>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i="1" dirty="0" smtClean="0">
                <a:solidFill>
                  <a:srgbClr val="002060"/>
                </a:solidFill>
                <a:latin typeface="Times New Roman" pitchFamily="18" charset="0"/>
                <a:cs typeface="Times New Roman" pitchFamily="18" charset="0"/>
              </a:rPr>
              <a:t>San Pablo visita a Pedro, de F. Lippi. Siglo XV</a:t>
            </a:r>
            <a:endParaRPr lang="es-ES" sz="2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873948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79512" y="116632"/>
            <a:ext cx="223224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solidFill>
                  <a:srgbClr val="FFFF00"/>
                </a:solidFill>
                <a:latin typeface="Times New Roman" pitchFamily="18" charset="0"/>
                <a:cs typeface="Times New Roman" pitchFamily="18" charset="0"/>
              </a:rPr>
              <a:t>SINTESIS</a:t>
            </a:r>
            <a:endParaRPr lang="es-ES" sz="2400" b="1" dirty="0">
              <a:solidFill>
                <a:srgbClr val="FFFF00"/>
              </a:solidFill>
              <a:latin typeface="Times New Roman" pitchFamily="18" charset="0"/>
              <a:cs typeface="Times New Roman" pitchFamily="18" charset="0"/>
            </a:endParaRPr>
          </a:p>
        </p:txBody>
      </p:sp>
      <p:sp>
        <p:nvSpPr>
          <p:cNvPr id="5" name="4 Rectángulo redondeado"/>
          <p:cNvSpPr/>
          <p:nvPr/>
        </p:nvSpPr>
        <p:spPr>
          <a:xfrm>
            <a:off x="2699792" y="116632"/>
            <a:ext cx="6192688" cy="50405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LA PLENITUD DE LA REVELACION</a:t>
            </a:r>
            <a:endParaRPr lang="es-ES" sz="2400" dirty="0">
              <a:latin typeface="Times New Roman" pitchFamily="18" charset="0"/>
              <a:cs typeface="Times New Roman" pitchFamily="18" charset="0"/>
            </a:endParaRPr>
          </a:p>
        </p:txBody>
      </p:sp>
      <p:sp>
        <p:nvSpPr>
          <p:cNvPr id="6" name="5 Rectángulo redondeado"/>
          <p:cNvSpPr/>
          <p:nvPr/>
        </p:nvSpPr>
        <p:spPr>
          <a:xfrm>
            <a:off x="2411760" y="764704"/>
            <a:ext cx="3960440" cy="1584176"/>
          </a:xfrm>
          <a:prstGeom prst="roundRect">
            <a:avLst/>
          </a:prstGeom>
          <a:solidFill>
            <a:srgbClr val="FFFF00"/>
          </a:solidFill>
          <a:ln>
            <a:no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b="1" dirty="0">
                <a:latin typeface="Times New Roman" pitchFamily="18" charset="0"/>
                <a:cs typeface="Times New Roman" pitchFamily="18" charset="0"/>
              </a:rPr>
              <a:t> </a:t>
            </a:r>
            <a:r>
              <a:rPr lang="es-ES" sz="2000" b="1" dirty="0" smtClean="0">
                <a:latin typeface="Times New Roman" pitchFamily="18" charset="0"/>
                <a:cs typeface="Times New Roman" pitchFamily="18" charset="0"/>
              </a:rPr>
              <a:t>        </a:t>
            </a:r>
            <a:r>
              <a:rPr lang="es-ES" sz="2000" b="1" dirty="0" smtClean="0">
                <a:solidFill>
                  <a:srgbClr val="FF0000"/>
                </a:solidFill>
                <a:latin typeface="Times New Roman" pitchFamily="18" charset="0"/>
                <a:cs typeface="Times New Roman" pitchFamily="18" charset="0"/>
              </a:rPr>
              <a:t>ANTIGUA ALIANZA</a:t>
            </a:r>
          </a:p>
          <a:p>
            <a:pPr algn="just"/>
            <a:r>
              <a:rPr lang="es-ES" sz="2000" dirty="0" smtClean="0">
                <a:solidFill>
                  <a:srgbClr val="00B050"/>
                </a:solidFill>
                <a:latin typeface="Times New Roman" pitchFamily="18" charset="0"/>
                <a:cs typeface="Times New Roman" pitchFamily="18" charset="0"/>
              </a:rPr>
              <a:t>Preparación para la Nueva Alianza</a:t>
            </a:r>
          </a:p>
          <a:p>
            <a:pPr algn="just"/>
            <a:r>
              <a:rPr lang="es-ES" sz="2000" dirty="0" smtClean="0">
                <a:solidFill>
                  <a:srgbClr val="00B050"/>
                </a:solidFill>
                <a:latin typeface="Times New Roman" pitchFamily="18" charset="0"/>
                <a:cs typeface="Times New Roman" pitchFamily="18" charset="0"/>
              </a:rPr>
              <a:t>Pueblo de Israel</a:t>
            </a:r>
          </a:p>
          <a:p>
            <a:pPr algn="just"/>
            <a:r>
              <a:rPr lang="es-ES" sz="2000" dirty="0" smtClean="0">
                <a:solidFill>
                  <a:srgbClr val="00B050"/>
                </a:solidFill>
                <a:latin typeface="Times New Roman" pitchFamily="18" charset="0"/>
                <a:cs typeface="Times New Roman" pitchFamily="18" charset="0"/>
              </a:rPr>
              <a:t>Los profetas anunciaban al Mesías prometido.</a:t>
            </a:r>
            <a:endParaRPr lang="es-ES" sz="2000" dirty="0">
              <a:solidFill>
                <a:srgbClr val="00B050"/>
              </a:solidFill>
              <a:latin typeface="Times New Roman" pitchFamily="18" charset="0"/>
              <a:cs typeface="Times New Roman" pitchFamily="18" charset="0"/>
            </a:endParaRPr>
          </a:p>
        </p:txBody>
      </p:sp>
      <p:sp>
        <p:nvSpPr>
          <p:cNvPr id="7" name="6 Rectángulo redondeado"/>
          <p:cNvSpPr/>
          <p:nvPr/>
        </p:nvSpPr>
        <p:spPr>
          <a:xfrm>
            <a:off x="3059832" y="2708920"/>
            <a:ext cx="2808312" cy="50405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rgbClr val="CC3399"/>
                </a:solidFill>
                <a:latin typeface="Times New Roman" pitchFamily="18" charset="0"/>
                <a:cs typeface="Times New Roman" pitchFamily="18" charset="0"/>
              </a:rPr>
              <a:t>NUEVA ALIANZA</a:t>
            </a:r>
            <a:endParaRPr lang="es-ES" sz="2000" b="1" dirty="0">
              <a:solidFill>
                <a:srgbClr val="CC3399"/>
              </a:solidFill>
              <a:latin typeface="Times New Roman" pitchFamily="18" charset="0"/>
              <a:cs typeface="Times New Roman" pitchFamily="18" charset="0"/>
            </a:endParaRPr>
          </a:p>
        </p:txBody>
      </p:sp>
      <p:sp>
        <p:nvSpPr>
          <p:cNvPr id="8" name="7 Rectángulo redondeado"/>
          <p:cNvSpPr/>
          <p:nvPr/>
        </p:nvSpPr>
        <p:spPr>
          <a:xfrm>
            <a:off x="2001797" y="3573016"/>
            <a:ext cx="5184576"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rgbClr val="CC3399"/>
                </a:solidFill>
                <a:latin typeface="Times New Roman" pitchFamily="18" charset="0"/>
                <a:cs typeface="Times New Roman" pitchFamily="18" charset="0"/>
              </a:rPr>
              <a:t>JESUCRISTO, DIOS HECHO HOMBRE</a:t>
            </a:r>
            <a:endParaRPr lang="es-ES" sz="2000" b="1" dirty="0">
              <a:solidFill>
                <a:srgbClr val="CC3399"/>
              </a:solidFill>
              <a:latin typeface="Times New Roman" pitchFamily="18" charset="0"/>
              <a:cs typeface="Times New Roman" pitchFamily="18" charset="0"/>
            </a:endParaRPr>
          </a:p>
        </p:txBody>
      </p:sp>
      <p:sp>
        <p:nvSpPr>
          <p:cNvPr id="9" name="8 Rectángulo redondeado"/>
          <p:cNvSpPr/>
          <p:nvPr/>
        </p:nvSpPr>
        <p:spPr>
          <a:xfrm>
            <a:off x="799" y="4509120"/>
            <a:ext cx="2880320"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b="1" dirty="0" smtClean="0">
                <a:solidFill>
                  <a:srgbClr val="FFFF00"/>
                </a:solidFill>
                <a:latin typeface="Times New Roman" pitchFamily="18" charset="0"/>
                <a:cs typeface="Times New Roman" pitchFamily="18" charset="0"/>
              </a:rPr>
              <a:t>MISTERIOS DE LA FE CRISTIANA</a:t>
            </a:r>
          </a:p>
          <a:p>
            <a:pPr algn="just"/>
            <a:r>
              <a:rPr lang="es-ES" sz="2000" dirty="0" smtClean="0">
                <a:latin typeface="Times New Roman" pitchFamily="18" charset="0"/>
                <a:cs typeface="Times New Roman" pitchFamily="18" charset="0"/>
              </a:rPr>
              <a:t>- Encarnación.</a:t>
            </a:r>
          </a:p>
          <a:p>
            <a:pPr algn="just"/>
            <a:r>
              <a:rPr lang="es-ES" sz="2000" dirty="0" smtClean="0">
                <a:latin typeface="Times New Roman" pitchFamily="18" charset="0"/>
                <a:cs typeface="Times New Roman" pitchFamily="18" charset="0"/>
              </a:rPr>
              <a:t>- Muerte de Jesús en la                 cruz.</a:t>
            </a:r>
          </a:p>
          <a:p>
            <a:pPr algn="just"/>
            <a:r>
              <a:rPr lang="es-ES" sz="2000" dirty="0" smtClean="0">
                <a:latin typeface="Times New Roman" pitchFamily="18" charset="0"/>
                <a:cs typeface="Times New Roman" pitchFamily="18" charset="0"/>
              </a:rPr>
              <a:t>- Resurrección de Jesús</a:t>
            </a:r>
            <a:endParaRPr lang="es-ES" sz="2000" dirty="0">
              <a:latin typeface="Times New Roman" pitchFamily="18" charset="0"/>
              <a:cs typeface="Times New Roman" pitchFamily="18" charset="0"/>
            </a:endParaRPr>
          </a:p>
        </p:txBody>
      </p:sp>
      <p:sp>
        <p:nvSpPr>
          <p:cNvPr id="10" name="9 Rectángulo redondeado"/>
          <p:cNvSpPr/>
          <p:nvPr/>
        </p:nvSpPr>
        <p:spPr>
          <a:xfrm>
            <a:off x="2881119" y="4509120"/>
            <a:ext cx="2987025"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rgbClr val="FFFF00"/>
                </a:solidFill>
                <a:latin typeface="Times New Roman" pitchFamily="18" charset="0"/>
                <a:cs typeface="Times New Roman" pitchFamily="18" charset="0"/>
              </a:rPr>
              <a:t>LOS APOSTOLES</a:t>
            </a:r>
          </a:p>
          <a:p>
            <a:pPr algn="just"/>
            <a:r>
              <a:rPr lang="es-ES" sz="2000" dirty="0" smtClean="0">
                <a:latin typeface="Times New Roman" pitchFamily="18" charset="0"/>
                <a:cs typeface="Times New Roman" pitchFamily="18" charset="0"/>
              </a:rPr>
              <a:t>- Pentecostés: Espíritu              Santo.</a:t>
            </a:r>
          </a:p>
          <a:p>
            <a:pPr algn="just"/>
            <a:r>
              <a:rPr lang="es-ES" sz="2000" dirty="0" smtClean="0">
                <a:latin typeface="Times New Roman" pitchFamily="18" charset="0"/>
                <a:cs typeface="Times New Roman" pitchFamily="18" charset="0"/>
              </a:rPr>
              <a:t>- Testigos de Cristo.</a:t>
            </a:r>
          </a:p>
          <a:p>
            <a:pPr algn="just"/>
            <a:r>
              <a:rPr lang="es-ES" sz="2000" dirty="0" smtClean="0">
                <a:latin typeface="Times New Roman" pitchFamily="18" charset="0"/>
                <a:cs typeface="Times New Roman" pitchFamily="18" charset="0"/>
              </a:rPr>
              <a:t>- Predican el Evangelio.</a:t>
            </a:r>
          </a:p>
          <a:p>
            <a:pPr algn="just"/>
            <a:r>
              <a:rPr lang="es-ES" sz="2000" dirty="0" smtClean="0">
                <a:latin typeface="Times New Roman" pitchFamily="18" charset="0"/>
                <a:cs typeface="Times New Roman" pitchFamily="18" charset="0"/>
              </a:rPr>
              <a:t>- Sucesión Apostólica.</a:t>
            </a:r>
          </a:p>
        </p:txBody>
      </p:sp>
      <p:sp>
        <p:nvSpPr>
          <p:cNvPr id="11" name="10 Rectángulo redondeado"/>
          <p:cNvSpPr/>
          <p:nvPr/>
        </p:nvSpPr>
        <p:spPr>
          <a:xfrm>
            <a:off x="5868144" y="4509120"/>
            <a:ext cx="3275856"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rgbClr val="FFFF00"/>
                </a:solidFill>
                <a:latin typeface="Times New Roman" pitchFamily="18" charset="0"/>
                <a:cs typeface="Times New Roman" pitchFamily="18" charset="0"/>
              </a:rPr>
              <a:t>JESUS FUNDA LA IGLESIA</a:t>
            </a:r>
          </a:p>
          <a:p>
            <a:pPr algn="ctr"/>
            <a:endParaRPr lang="es-ES" sz="2000" b="1" dirty="0" smtClean="0">
              <a:solidFill>
                <a:srgbClr val="FFFF00"/>
              </a:solidFill>
              <a:latin typeface="Times New Roman" pitchFamily="18" charset="0"/>
              <a:cs typeface="Times New Roman" pitchFamily="18" charset="0"/>
            </a:endParaRPr>
          </a:p>
          <a:p>
            <a:pPr algn="just"/>
            <a:r>
              <a:rPr lang="es-ES" sz="2000" dirty="0" smtClean="0">
                <a:latin typeface="Times New Roman" pitchFamily="18" charset="0"/>
                <a:cs typeface="Times New Roman" pitchFamily="18" charset="0"/>
              </a:rPr>
              <a:t>- Nuevo Pueblo de Dios.</a:t>
            </a:r>
          </a:p>
          <a:p>
            <a:pPr algn="just"/>
            <a:r>
              <a:rPr lang="es-ES" sz="2000" dirty="0" smtClean="0">
                <a:latin typeface="Times New Roman" pitchFamily="18" charset="0"/>
                <a:cs typeface="Times New Roman" pitchFamily="18" charset="0"/>
              </a:rPr>
              <a:t>- Tradición Apostólica.</a:t>
            </a:r>
            <a:endParaRPr lang="es-ES" sz="2000" dirty="0">
              <a:latin typeface="Times New Roman" pitchFamily="18" charset="0"/>
              <a:cs typeface="Times New Roman" pitchFamily="18" charset="0"/>
            </a:endParaRPr>
          </a:p>
          <a:p>
            <a:pPr algn="just"/>
            <a:r>
              <a:rPr lang="es-ES" sz="2000" dirty="0" smtClean="0">
                <a:latin typeface="Times New Roman" pitchFamily="18" charset="0"/>
                <a:cs typeface="Times New Roman" pitchFamily="18" charset="0"/>
              </a:rPr>
              <a:t>- Magisterio de la Iglesia.</a:t>
            </a:r>
            <a:endParaRPr lang="es-ES" sz="2000" dirty="0">
              <a:latin typeface="Times New Roman" pitchFamily="18" charset="0"/>
              <a:cs typeface="Times New Roman" pitchFamily="18" charset="0"/>
            </a:endParaRPr>
          </a:p>
        </p:txBody>
      </p:sp>
      <p:cxnSp>
        <p:nvCxnSpPr>
          <p:cNvPr id="13" name="12 Conector recto de flecha"/>
          <p:cNvCxnSpPr/>
          <p:nvPr/>
        </p:nvCxnSpPr>
        <p:spPr>
          <a:xfrm flipH="1">
            <a:off x="4356846" y="2348880"/>
            <a:ext cx="17349" cy="36004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5" name="14 Conector recto de flecha"/>
          <p:cNvCxnSpPr/>
          <p:nvPr/>
        </p:nvCxnSpPr>
        <p:spPr>
          <a:xfrm>
            <a:off x="4374631" y="3212976"/>
            <a:ext cx="0" cy="36004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8" name="17 Conector recto"/>
          <p:cNvCxnSpPr>
            <a:stCxn id="8" idx="1"/>
          </p:cNvCxnSpPr>
          <p:nvPr/>
        </p:nvCxnSpPr>
        <p:spPr>
          <a:xfrm flipH="1">
            <a:off x="1187624" y="3861048"/>
            <a:ext cx="814173"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20" name="19 Conector recto"/>
          <p:cNvCxnSpPr>
            <a:stCxn id="8" idx="3"/>
          </p:cNvCxnSpPr>
          <p:nvPr/>
        </p:nvCxnSpPr>
        <p:spPr>
          <a:xfrm>
            <a:off x="7186373" y="3861048"/>
            <a:ext cx="625987"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22" name="21 Conector recto de flecha"/>
          <p:cNvCxnSpPr/>
          <p:nvPr/>
        </p:nvCxnSpPr>
        <p:spPr>
          <a:xfrm>
            <a:off x="1187624" y="3861048"/>
            <a:ext cx="0" cy="50405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4" name="23 Conector recto de flecha"/>
          <p:cNvCxnSpPr/>
          <p:nvPr/>
        </p:nvCxnSpPr>
        <p:spPr>
          <a:xfrm>
            <a:off x="7812360" y="3861048"/>
            <a:ext cx="0" cy="50405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6" name="25 Conector recto de flecha"/>
          <p:cNvCxnSpPr>
            <a:endCxn id="10" idx="0"/>
          </p:cNvCxnSpPr>
          <p:nvPr/>
        </p:nvCxnSpPr>
        <p:spPr>
          <a:xfrm flipH="1">
            <a:off x="4374632" y="4156901"/>
            <a:ext cx="17348" cy="35221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998760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83768" y="188640"/>
            <a:ext cx="4541128" cy="548640"/>
          </a:xfrm>
        </p:spPr>
        <p:txBody>
          <a:bodyPr/>
          <a:lstStyle/>
          <a:p>
            <a:r>
              <a:rPr lang="es-ES" sz="2400" b="1" dirty="0" smtClean="0">
                <a:solidFill>
                  <a:srgbClr val="7030A0"/>
                </a:solidFill>
                <a:latin typeface="Times New Roman" pitchFamily="18" charset="0"/>
                <a:cs typeface="Times New Roman" pitchFamily="18" charset="0"/>
              </a:rPr>
              <a:t>ESQUEMA DE LA UNIDAD</a:t>
            </a:r>
            <a:endParaRPr lang="es-ES" sz="2400" b="1" dirty="0">
              <a:solidFill>
                <a:srgbClr val="7030A0"/>
              </a:solidFill>
              <a:latin typeface="Times New Roman" pitchFamily="18" charset="0"/>
              <a:cs typeface="Times New Roman" pitchFamily="18" charset="0"/>
            </a:endParaRPr>
          </a:p>
        </p:txBody>
      </p:sp>
      <p:sp>
        <p:nvSpPr>
          <p:cNvPr id="3" name="2 Marcador de contenido"/>
          <p:cNvSpPr>
            <a:spLocks noGrp="1"/>
          </p:cNvSpPr>
          <p:nvPr>
            <p:ph idx="1"/>
          </p:nvPr>
        </p:nvSpPr>
        <p:spPr>
          <a:xfrm>
            <a:off x="179512" y="1124744"/>
            <a:ext cx="8784976" cy="5544616"/>
          </a:xfrm>
        </p:spPr>
        <p:style>
          <a:lnRef idx="0">
            <a:schemeClr val="accent3"/>
          </a:lnRef>
          <a:fillRef idx="3">
            <a:schemeClr val="accent3"/>
          </a:fillRef>
          <a:effectRef idx="3">
            <a:schemeClr val="accent3"/>
          </a:effectRef>
          <a:fontRef idx="minor">
            <a:schemeClr val="lt1"/>
          </a:fontRef>
        </p:style>
        <p:txBody>
          <a:bodyPr>
            <a:normAutofit/>
          </a:bodyPr>
          <a:lstStyle/>
          <a:p>
            <a:pPr marL="0" indent="0"/>
            <a:r>
              <a:rPr lang="es-ES" sz="2400" dirty="0" smtClean="0">
                <a:solidFill>
                  <a:srgbClr val="002060"/>
                </a:solidFill>
                <a:latin typeface="Times New Roman" pitchFamily="18" charset="0"/>
                <a:cs typeface="Times New Roman" pitchFamily="18" charset="0"/>
              </a:rPr>
              <a:t>1. LA ESPERA DEL MESIAS.</a:t>
            </a:r>
          </a:p>
          <a:p>
            <a:pPr marL="0" indent="0"/>
            <a:endParaRPr lang="es-ES" sz="2400" dirty="0" smtClean="0">
              <a:solidFill>
                <a:srgbClr val="002060"/>
              </a:solidFill>
              <a:latin typeface="Times New Roman" pitchFamily="18" charset="0"/>
              <a:cs typeface="Times New Roman" pitchFamily="18" charset="0"/>
            </a:endParaRPr>
          </a:p>
          <a:p>
            <a:pPr marL="0" indent="0"/>
            <a:r>
              <a:rPr lang="es-ES" sz="2400" dirty="0" smtClean="0">
                <a:solidFill>
                  <a:srgbClr val="002060"/>
                </a:solidFill>
                <a:latin typeface="Times New Roman" pitchFamily="18" charset="0"/>
                <a:cs typeface="Times New Roman" pitchFamily="18" charset="0"/>
              </a:rPr>
              <a:t>2. LA ENCARNACION DEL HIJO DE DIOS.</a:t>
            </a:r>
          </a:p>
          <a:p>
            <a:pPr marL="0" indent="0"/>
            <a:endParaRPr lang="es-ES" sz="2400" dirty="0" smtClean="0">
              <a:solidFill>
                <a:srgbClr val="002060"/>
              </a:solidFill>
              <a:latin typeface="Times New Roman" pitchFamily="18" charset="0"/>
              <a:cs typeface="Times New Roman" pitchFamily="18" charset="0"/>
            </a:endParaRPr>
          </a:p>
          <a:p>
            <a:pPr marL="0" indent="0"/>
            <a:r>
              <a:rPr lang="es-ES" sz="2400" dirty="0" smtClean="0">
                <a:solidFill>
                  <a:srgbClr val="002060"/>
                </a:solidFill>
                <a:latin typeface="Times New Roman" pitchFamily="18" charset="0"/>
                <a:cs typeface="Times New Roman" pitchFamily="18" charset="0"/>
              </a:rPr>
              <a:t>3. LA ANTIGUA Y LA NUEVA ALIANZA.</a:t>
            </a:r>
          </a:p>
          <a:p>
            <a:pPr marL="0" indent="0"/>
            <a:endParaRPr lang="es-ES" sz="2400" dirty="0" smtClean="0">
              <a:solidFill>
                <a:srgbClr val="002060"/>
              </a:solidFill>
              <a:latin typeface="Times New Roman" pitchFamily="18" charset="0"/>
              <a:cs typeface="Times New Roman" pitchFamily="18" charset="0"/>
            </a:endParaRPr>
          </a:p>
          <a:p>
            <a:pPr marL="0" indent="0"/>
            <a:r>
              <a:rPr lang="es-ES" sz="2400" dirty="0" smtClean="0">
                <a:solidFill>
                  <a:srgbClr val="002060"/>
                </a:solidFill>
                <a:latin typeface="Times New Roman" pitchFamily="18" charset="0"/>
                <a:cs typeface="Times New Roman" pitchFamily="18" charset="0"/>
              </a:rPr>
              <a:t>4. LOS APOSTOLES, TESTIGOS DE LA VIDA DE CRISTO.</a:t>
            </a:r>
          </a:p>
          <a:p>
            <a:pPr marL="0" indent="0"/>
            <a:endParaRPr lang="es-ES" sz="2400" dirty="0" smtClean="0">
              <a:solidFill>
                <a:srgbClr val="002060"/>
              </a:solidFill>
              <a:latin typeface="Times New Roman" pitchFamily="18" charset="0"/>
              <a:cs typeface="Times New Roman" pitchFamily="18" charset="0"/>
            </a:endParaRPr>
          </a:p>
          <a:p>
            <a:pPr marL="0" indent="0"/>
            <a:r>
              <a:rPr lang="es-ES" sz="2400" dirty="0" smtClean="0">
                <a:solidFill>
                  <a:srgbClr val="002060"/>
                </a:solidFill>
                <a:latin typeface="Times New Roman" pitchFamily="18" charset="0"/>
                <a:cs typeface="Times New Roman" pitchFamily="18" charset="0"/>
              </a:rPr>
              <a:t>5. LA ENSEÑANZA DE LOS APOSTOLES.</a:t>
            </a:r>
          </a:p>
          <a:p>
            <a:pPr marL="0" indent="0"/>
            <a:endParaRPr lang="es-ES" sz="2400" dirty="0" smtClean="0">
              <a:solidFill>
                <a:srgbClr val="002060"/>
              </a:solidFill>
              <a:latin typeface="Times New Roman" pitchFamily="18" charset="0"/>
              <a:cs typeface="Times New Roman" pitchFamily="18" charset="0"/>
            </a:endParaRPr>
          </a:p>
          <a:p>
            <a:pPr marL="0" indent="0"/>
            <a:r>
              <a:rPr lang="es-ES" sz="2400" dirty="0" smtClean="0">
                <a:solidFill>
                  <a:srgbClr val="002060"/>
                </a:solidFill>
                <a:latin typeface="Times New Roman" pitchFamily="18" charset="0"/>
                <a:cs typeface="Times New Roman" pitchFamily="18" charset="0"/>
              </a:rPr>
              <a:t>6. LA TRADICION APOSTOLICA.</a:t>
            </a:r>
            <a:endParaRPr lang="es-ES"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21339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188640"/>
            <a:ext cx="4685144" cy="720080"/>
          </a:xfrm>
        </p:spPr>
        <p:txBody>
          <a:bodyPr/>
          <a:lstStyle/>
          <a:p>
            <a:r>
              <a:rPr lang="es-ES" sz="2400" b="1" dirty="0">
                <a:solidFill>
                  <a:srgbClr val="002060"/>
                </a:solidFill>
                <a:latin typeface="Times New Roman" pitchFamily="18" charset="0"/>
                <a:cs typeface="Times New Roman" pitchFamily="18" charset="0"/>
              </a:rPr>
              <a:t>1. LA ESPERA DEL MESIAS.</a:t>
            </a:r>
            <a:br>
              <a:rPr lang="es-ES" sz="2400" b="1" dirty="0">
                <a:solidFill>
                  <a:srgbClr val="002060"/>
                </a:solidFill>
                <a:latin typeface="Times New Roman" pitchFamily="18" charset="0"/>
                <a:cs typeface="Times New Roman" pitchFamily="18" charset="0"/>
              </a:rPr>
            </a:br>
            <a:endParaRPr lang="es-ES" sz="2400" b="1" dirty="0">
              <a:latin typeface="Times New Roman" pitchFamily="18" charset="0"/>
              <a:cs typeface="Times New Roman" pitchFamily="18" charset="0"/>
            </a:endParaRPr>
          </a:p>
        </p:txBody>
      </p:sp>
      <p:sp>
        <p:nvSpPr>
          <p:cNvPr id="3" name="2 Marcador de contenido"/>
          <p:cNvSpPr>
            <a:spLocks noGrp="1"/>
          </p:cNvSpPr>
          <p:nvPr>
            <p:ph idx="1"/>
          </p:nvPr>
        </p:nvSpPr>
        <p:spPr>
          <a:xfrm>
            <a:off x="251520" y="764704"/>
            <a:ext cx="8568952" cy="1440160"/>
          </a:xfrm>
          <a:solidFill>
            <a:schemeClr val="accent2">
              <a:lumMod val="60000"/>
              <a:lumOff val="40000"/>
            </a:schemeClr>
          </a:solidFill>
        </p:spPr>
        <p:txBody>
          <a:bodyPr>
            <a:normAutofit lnSpcReduction="10000"/>
          </a:bodyPr>
          <a:lstStyle/>
          <a:p>
            <a:pPr algn="just"/>
            <a:r>
              <a:rPr lang="es-ES" sz="2400" b="0" dirty="0" smtClean="0">
                <a:latin typeface="Times New Roman" pitchFamily="18" charset="0"/>
                <a:cs typeface="Times New Roman" pitchFamily="18" charset="0"/>
              </a:rPr>
              <a:t>La palabra hebrea Mesías (en griego, Cristo) significa «ungido», en referencia a los antiguos reyes y sacerdotes de Israel, que eran ungidos con aceite para expresar la misión para la que Dios los elegía.</a:t>
            </a:r>
            <a:endParaRPr lang="es-ES" sz="2400" b="0" dirty="0">
              <a:latin typeface="Times New Roman" pitchFamily="18" charset="0"/>
              <a:cs typeface="Times New Roman" pitchFamily="18" charset="0"/>
            </a:endParaRPr>
          </a:p>
        </p:txBody>
      </p:sp>
      <p:sp>
        <p:nvSpPr>
          <p:cNvPr id="4" name="3 Redondear rectángulo de esquina diagonal"/>
          <p:cNvSpPr/>
          <p:nvPr/>
        </p:nvSpPr>
        <p:spPr>
          <a:xfrm>
            <a:off x="179512" y="3861048"/>
            <a:ext cx="3096344" cy="576064"/>
          </a:xfrm>
          <a:prstGeom prst="round2Diag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Los profetas de Israel:</a:t>
            </a:r>
            <a:endParaRPr lang="es-ES" sz="2400" dirty="0">
              <a:latin typeface="Times New Roman" pitchFamily="18" charset="0"/>
              <a:cs typeface="Times New Roman" pitchFamily="18" charset="0"/>
            </a:endParaRPr>
          </a:p>
        </p:txBody>
      </p:sp>
      <p:sp>
        <p:nvSpPr>
          <p:cNvPr id="5" name="4 Rectángulo redondeado"/>
          <p:cNvSpPr/>
          <p:nvPr/>
        </p:nvSpPr>
        <p:spPr>
          <a:xfrm>
            <a:off x="3756920" y="2639072"/>
            <a:ext cx="5112568" cy="7200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Anunciaban la futura venida de un Mesías. </a:t>
            </a:r>
            <a:endParaRPr lang="es-ES" sz="2400" dirty="0">
              <a:latin typeface="Times New Roman" pitchFamily="18" charset="0"/>
              <a:cs typeface="Times New Roman" pitchFamily="18" charset="0"/>
            </a:endParaRPr>
          </a:p>
        </p:txBody>
      </p:sp>
      <p:sp>
        <p:nvSpPr>
          <p:cNvPr id="6" name="5 Rectángulo redondeado"/>
          <p:cNvSpPr/>
          <p:nvPr/>
        </p:nvSpPr>
        <p:spPr>
          <a:xfrm>
            <a:off x="3779912" y="4869160"/>
            <a:ext cx="5256584" cy="187220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De un modo mas o menos velado y por medio de imágenes, hablaban de un salvador, como un nuevo Moisés, liberaría a Israel y establecería el Reino de Dios en el mundo.</a:t>
            </a:r>
            <a:endParaRPr lang="es-ES" sz="2400" dirty="0">
              <a:latin typeface="Times New Roman" pitchFamily="18" charset="0"/>
              <a:cs typeface="Times New Roman" pitchFamily="18" charset="0"/>
            </a:endParaRPr>
          </a:p>
        </p:txBody>
      </p:sp>
      <p:cxnSp>
        <p:nvCxnSpPr>
          <p:cNvPr id="8" name="7 Conector recto de flecha"/>
          <p:cNvCxnSpPr>
            <a:stCxn id="4" idx="0"/>
          </p:cNvCxnSpPr>
          <p:nvPr/>
        </p:nvCxnSpPr>
        <p:spPr>
          <a:xfrm flipV="1">
            <a:off x="3275856" y="3501008"/>
            <a:ext cx="864096" cy="64807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9 Conector recto de flecha"/>
          <p:cNvCxnSpPr>
            <a:stCxn id="4" idx="0"/>
          </p:cNvCxnSpPr>
          <p:nvPr/>
        </p:nvCxnSpPr>
        <p:spPr>
          <a:xfrm>
            <a:off x="3275856" y="4149080"/>
            <a:ext cx="720080" cy="5760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0730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88640"/>
            <a:ext cx="6701368" cy="548640"/>
          </a:xfrm>
          <a:solidFill>
            <a:srgbClr val="7030A0"/>
          </a:solidFill>
        </p:spPr>
        <p:txBody>
          <a:bodyPr/>
          <a:lstStyle/>
          <a:p>
            <a:r>
              <a:rPr lang="es-ES" sz="2400" dirty="0" smtClean="0">
                <a:solidFill>
                  <a:srgbClr val="FFFF00"/>
                </a:solidFill>
                <a:latin typeface="Times New Roman" pitchFamily="18" charset="0"/>
                <a:cs typeface="Times New Roman" pitchFamily="18" charset="0"/>
              </a:rPr>
              <a:t>PROFECIAS CONOCIDAS SOBRE EL MESIAS.</a:t>
            </a:r>
            <a:endParaRPr lang="es-ES" sz="2400" dirty="0">
              <a:solidFill>
                <a:srgbClr val="FFFF00"/>
              </a:solidFill>
              <a:latin typeface="Times New Roman" pitchFamily="18" charset="0"/>
              <a:cs typeface="Times New Roman" pitchFamily="18" charset="0"/>
            </a:endParaRPr>
          </a:p>
        </p:txBody>
      </p:sp>
      <p:sp>
        <p:nvSpPr>
          <p:cNvPr id="3" name="2 Marcador de contenido"/>
          <p:cNvSpPr>
            <a:spLocks noGrp="1"/>
          </p:cNvSpPr>
          <p:nvPr>
            <p:ph idx="1"/>
          </p:nvPr>
        </p:nvSpPr>
        <p:spPr>
          <a:xfrm>
            <a:off x="179512" y="1100628"/>
            <a:ext cx="8784976" cy="5640740"/>
          </a:xfrm>
          <a:solidFill>
            <a:schemeClr val="accent1">
              <a:lumMod val="60000"/>
              <a:lumOff val="40000"/>
            </a:schemeClr>
          </a:solidFill>
        </p:spPr>
        <p:style>
          <a:lnRef idx="2">
            <a:schemeClr val="accent3"/>
          </a:lnRef>
          <a:fillRef idx="1">
            <a:schemeClr val="lt1"/>
          </a:fillRef>
          <a:effectRef idx="0">
            <a:schemeClr val="accent3"/>
          </a:effectRef>
          <a:fontRef idx="minor">
            <a:schemeClr val="dk1"/>
          </a:fontRef>
        </p:style>
        <p:txBody>
          <a:bodyPr>
            <a:normAutofit/>
          </a:bodyPr>
          <a:lstStyle/>
          <a:p>
            <a:pPr algn="just">
              <a:buFont typeface="Wingdings" pitchFamily="2" charset="2"/>
              <a:buChar char="v"/>
            </a:pPr>
            <a:r>
              <a:rPr lang="es-ES" sz="2400" b="0" dirty="0" smtClean="0">
                <a:latin typeface="Times New Roman" pitchFamily="18" charset="0"/>
                <a:cs typeface="Times New Roman" pitchFamily="18" charset="0"/>
              </a:rPr>
              <a:t>El Mesías iba a ser hijo de David, descendiente de aquel gran rey. Nacería, como él, en Belén, y su reinado permanecería por siempre.</a:t>
            </a:r>
          </a:p>
          <a:p>
            <a:pPr marL="0" indent="0" algn="just"/>
            <a:endParaRPr lang="es-ES" sz="2400" b="0" dirty="0">
              <a:latin typeface="Times New Roman" pitchFamily="18" charset="0"/>
              <a:cs typeface="Times New Roman" pitchFamily="18" charset="0"/>
            </a:endParaRPr>
          </a:p>
          <a:p>
            <a:pPr algn="just">
              <a:buFont typeface="Wingdings" pitchFamily="2" charset="2"/>
              <a:buChar char="v"/>
            </a:pPr>
            <a:r>
              <a:rPr lang="es-ES" sz="2400" b="0" dirty="0" smtClean="0">
                <a:latin typeface="Times New Roman" pitchFamily="18" charset="0"/>
                <a:cs typeface="Times New Roman" pitchFamily="18" charset="0"/>
              </a:rPr>
              <a:t>Isaías lo llamó Emmanuel, </a:t>
            </a:r>
            <a:r>
              <a:rPr lang="es-ES" sz="2400" dirty="0" smtClean="0">
                <a:solidFill>
                  <a:srgbClr val="C00000"/>
                </a:solidFill>
                <a:latin typeface="Times New Roman" pitchFamily="18" charset="0"/>
                <a:cs typeface="Times New Roman" pitchFamily="18" charset="0"/>
              </a:rPr>
              <a:t>«Dios con nosotros»</a:t>
            </a:r>
            <a:r>
              <a:rPr lang="es-ES" sz="2400" b="0" dirty="0" smtClean="0">
                <a:solidFill>
                  <a:schemeClr val="tx1"/>
                </a:solidFill>
                <a:latin typeface="Times New Roman" pitchFamily="18" charset="0"/>
                <a:cs typeface="Times New Roman" pitchFamily="18" charset="0"/>
              </a:rPr>
              <a:t>.</a:t>
            </a:r>
            <a:r>
              <a:rPr lang="es-ES" sz="2400" dirty="0" smtClean="0">
                <a:solidFill>
                  <a:srgbClr val="C00000"/>
                </a:solidFill>
                <a:latin typeface="Times New Roman" pitchFamily="18" charset="0"/>
                <a:cs typeface="Times New Roman" pitchFamily="18" charset="0"/>
              </a:rPr>
              <a:t> </a:t>
            </a:r>
            <a:r>
              <a:rPr lang="es-ES" sz="2400" b="0" dirty="0" smtClean="0">
                <a:latin typeface="Times New Roman" pitchFamily="18" charset="0"/>
                <a:cs typeface="Times New Roman" pitchFamily="18" charset="0"/>
              </a:rPr>
              <a:t>Y habló del «Siervo de Yahvé», un cumplidor fiel de los planes divinos que redimiría a muchos por el sufrimiento.</a:t>
            </a:r>
          </a:p>
          <a:p>
            <a:pPr algn="just">
              <a:buFont typeface="Wingdings" pitchFamily="2" charset="2"/>
              <a:buChar char="v"/>
            </a:pPr>
            <a:endParaRPr lang="es-ES" sz="2400" b="0" dirty="0">
              <a:latin typeface="Times New Roman" pitchFamily="18" charset="0"/>
              <a:cs typeface="Times New Roman" pitchFamily="18" charset="0"/>
            </a:endParaRPr>
          </a:p>
          <a:p>
            <a:pPr algn="just">
              <a:buFont typeface="Wingdings" pitchFamily="2" charset="2"/>
              <a:buChar char="v"/>
            </a:pPr>
            <a:r>
              <a:rPr lang="es-ES" sz="2400" b="0" dirty="0" smtClean="0">
                <a:latin typeface="Times New Roman" pitchFamily="18" charset="0"/>
                <a:cs typeface="Times New Roman" pitchFamily="18" charset="0"/>
              </a:rPr>
              <a:t>El profeta Daniel habló del Mesías como </a:t>
            </a:r>
            <a:r>
              <a:rPr lang="es-ES" sz="2400" dirty="0" smtClean="0">
                <a:solidFill>
                  <a:srgbClr val="C00000"/>
                </a:solidFill>
                <a:latin typeface="Times New Roman" pitchFamily="18" charset="0"/>
                <a:cs typeface="Times New Roman" pitchFamily="18" charset="0"/>
              </a:rPr>
              <a:t>«Hijo del hombre»</a:t>
            </a:r>
            <a:r>
              <a:rPr lang="es-ES" sz="2400" b="0" dirty="0">
                <a:solidFill>
                  <a:schemeClr val="tx1"/>
                </a:solidFill>
                <a:latin typeface="Times New Roman" pitchFamily="18" charset="0"/>
                <a:cs typeface="Times New Roman" pitchFamily="18" charset="0"/>
              </a:rPr>
              <a:t>,</a:t>
            </a:r>
            <a:r>
              <a:rPr lang="es-ES" sz="2400" dirty="0" smtClean="0">
                <a:solidFill>
                  <a:srgbClr val="C00000"/>
                </a:solidFill>
                <a:latin typeface="Times New Roman" pitchFamily="18" charset="0"/>
                <a:cs typeface="Times New Roman" pitchFamily="18" charset="0"/>
              </a:rPr>
              <a:t> </a:t>
            </a:r>
            <a:r>
              <a:rPr lang="es-ES" sz="2400" b="0" dirty="0" smtClean="0">
                <a:latin typeface="Times New Roman" pitchFamily="18" charset="0"/>
                <a:cs typeface="Times New Roman" pitchFamily="18" charset="0"/>
              </a:rPr>
              <a:t>expresión que Jesús utilizaría para referirse a sí mismo.</a:t>
            </a:r>
          </a:p>
          <a:p>
            <a:pPr algn="just">
              <a:buFont typeface="Wingdings" pitchFamily="2" charset="2"/>
              <a:buChar char="v"/>
            </a:pPr>
            <a:endParaRPr lang="es-ES" sz="2400" b="0" dirty="0">
              <a:latin typeface="Times New Roman" pitchFamily="18" charset="0"/>
              <a:cs typeface="Times New Roman" pitchFamily="18" charset="0"/>
            </a:endParaRPr>
          </a:p>
          <a:p>
            <a:pPr algn="just">
              <a:buFont typeface="Wingdings" pitchFamily="2" charset="2"/>
              <a:buChar char="v"/>
            </a:pPr>
            <a:r>
              <a:rPr lang="es-ES" sz="2400" b="0" dirty="0" smtClean="0">
                <a:latin typeface="Times New Roman" pitchFamily="18" charset="0"/>
                <a:cs typeface="Times New Roman" pitchFamily="18" charset="0"/>
              </a:rPr>
              <a:t>El Mesías también seria </a:t>
            </a:r>
            <a:r>
              <a:rPr lang="es-ES" sz="2400" dirty="0" smtClean="0">
                <a:solidFill>
                  <a:srgbClr val="C00000"/>
                </a:solidFill>
                <a:latin typeface="Times New Roman" pitchFamily="18" charset="0"/>
                <a:cs typeface="Times New Roman" pitchFamily="18" charset="0"/>
              </a:rPr>
              <a:t>Sacerdote</a:t>
            </a:r>
            <a:r>
              <a:rPr lang="es-ES" sz="2400" b="0" dirty="0" smtClean="0">
                <a:latin typeface="Times New Roman" pitchFamily="18" charset="0"/>
                <a:cs typeface="Times New Roman" pitchFamily="18" charset="0"/>
              </a:rPr>
              <a:t>, en el sentido de que iba a ofrecer a Dios un culto definitivo y universal.</a:t>
            </a:r>
            <a:endParaRPr lang="es-ES" sz="2400" b="0" dirty="0">
              <a:latin typeface="Times New Roman" pitchFamily="18" charset="0"/>
              <a:cs typeface="Times New Roman" pitchFamily="18" charset="0"/>
            </a:endParaRPr>
          </a:p>
        </p:txBody>
      </p:sp>
    </p:spTree>
    <p:extLst>
      <p:ext uri="{BB962C8B-B14F-4D97-AF65-F5344CB8AC3E}">
        <p14:creationId xmlns:p14="http://schemas.microsoft.com/office/powerpoint/2010/main" val="3638143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ortar rectángulo de esquina diagonal"/>
          <p:cNvSpPr/>
          <p:nvPr/>
        </p:nvSpPr>
        <p:spPr>
          <a:xfrm>
            <a:off x="251520" y="188640"/>
            <a:ext cx="8640960" cy="1152128"/>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b="1" dirty="0" smtClean="0">
                <a:solidFill>
                  <a:srgbClr val="FFFF00"/>
                </a:solidFill>
                <a:latin typeface="Times New Roman" pitchFamily="18" charset="0"/>
                <a:cs typeface="Times New Roman" pitchFamily="18" charset="0"/>
              </a:rPr>
              <a:t>«Y vosotros, ¿Quién decís que soy yo? </a:t>
            </a:r>
            <a:r>
              <a:rPr lang="es-ES" sz="2400" dirty="0" smtClean="0">
                <a:solidFill>
                  <a:schemeClr val="bg1"/>
                </a:solidFill>
                <a:latin typeface="Times New Roman" pitchFamily="18" charset="0"/>
                <a:cs typeface="Times New Roman" pitchFamily="18" charset="0"/>
              </a:rPr>
              <a:t>Simón Pedro contesto: </a:t>
            </a:r>
            <a:r>
              <a:rPr lang="es-ES" sz="2400" b="1" dirty="0" smtClean="0">
                <a:solidFill>
                  <a:srgbClr val="FFFF00"/>
                </a:solidFill>
                <a:latin typeface="Times New Roman" pitchFamily="18" charset="0"/>
                <a:cs typeface="Times New Roman" pitchFamily="18" charset="0"/>
              </a:rPr>
              <a:t>Tú eres el Mesías, el Hijo de Dios vivo» </a:t>
            </a:r>
            <a:r>
              <a:rPr lang="es-ES" sz="2400" dirty="0" smtClean="0">
                <a:latin typeface="Times New Roman" pitchFamily="18" charset="0"/>
                <a:cs typeface="Times New Roman" pitchFamily="18" charset="0"/>
              </a:rPr>
              <a:t>(Mt 16, 15-16). Estas palabras de Pedro son el núcleo de la fe cristiana:</a:t>
            </a:r>
            <a:endParaRPr lang="es-ES" sz="2400" dirty="0">
              <a:latin typeface="Times New Roman" pitchFamily="18" charset="0"/>
              <a:cs typeface="Times New Roman" pitchFamily="18" charset="0"/>
            </a:endParaRPr>
          </a:p>
        </p:txBody>
      </p:sp>
      <p:sp>
        <p:nvSpPr>
          <p:cNvPr id="5" name="4 Explosión 2"/>
          <p:cNvSpPr/>
          <p:nvPr/>
        </p:nvSpPr>
        <p:spPr>
          <a:xfrm>
            <a:off x="251520" y="1412776"/>
            <a:ext cx="7488832" cy="2880320"/>
          </a:xfrm>
          <a:prstGeom prst="irregularSeal2">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solidFill>
                  <a:srgbClr val="FFFF00"/>
                </a:solidFill>
                <a:latin typeface="Times New Roman" pitchFamily="18" charset="0"/>
                <a:cs typeface="Times New Roman" pitchFamily="18" charset="0"/>
              </a:rPr>
              <a:t>1. Jesús es el Cristo: el Mesías anunciado en el Antiguo Testamento.</a:t>
            </a:r>
            <a:endParaRPr lang="es-ES" sz="2400" dirty="0">
              <a:solidFill>
                <a:srgbClr val="FFFF00"/>
              </a:solidFill>
              <a:latin typeface="Times New Roman" pitchFamily="18" charset="0"/>
              <a:cs typeface="Times New Roman" pitchFamily="18" charset="0"/>
            </a:endParaRPr>
          </a:p>
        </p:txBody>
      </p:sp>
      <p:sp>
        <p:nvSpPr>
          <p:cNvPr id="6" name="5 Explosión 1"/>
          <p:cNvSpPr/>
          <p:nvPr/>
        </p:nvSpPr>
        <p:spPr>
          <a:xfrm>
            <a:off x="251520" y="3717032"/>
            <a:ext cx="8784976" cy="3024336"/>
          </a:xfrm>
          <a:prstGeom prst="irregularSeal1">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solidFill>
                  <a:srgbClr val="002060"/>
                </a:solidFill>
                <a:latin typeface="Times New Roman" pitchFamily="18" charset="0"/>
                <a:cs typeface="Times New Roman" pitchFamily="18" charset="0"/>
              </a:rPr>
              <a:t>2. Jesús es el Hijo de Dios vivo: solo quien fuera Dios hecho hombre podría salvarnos.</a:t>
            </a:r>
            <a:endParaRPr lang="es-ES"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08357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2960" y="365760"/>
            <a:ext cx="7520940" cy="758984"/>
          </a:xfrm>
        </p:spPr>
        <p:txBody>
          <a:bodyPr/>
          <a:lstStyle/>
          <a:p>
            <a:r>
              <a:rPr lang="es-ES" b="1" dirty="0">
                <a:solidFill>
                  <a:srgbClr val="002060"/>
                </a:solidFill>
                <a:latin typeface="Times New Roman" pitchFamily="18" charset="0"/>
                <a:cs typeface="Times New Roman" pitchFamily="18" charset="0"/>
              </a:rPr>
              <a:t>2</a:t>
            </a:r>
            <a:r>
              <a:rPr lang="es-ES" sz="2400" b="1" dirty="0">
                <a:solidFill>
                  <a:srgbClr val="002060"/>
                </a:solidFill>
                <a:latin typeface="Times New Roman" pitchFamily="18" charset="0"/>
                <a:cs typeface="Times New Roman" pitchFamily="18" charset="0"/>
              </a:rPr>
              <a:t>. LA ENCARNACION DEL HIJO DE DIOS.</a:t>
            </a:r>
            <a:br>
              <a:rPr lang="es-ES" sz="2400" b="1" dirty="0">
                <a:solidFill>
                  <a:srgbClr val="002060"/>
                </a:solidFill>
                <a:latin typeface="Times New Roman" pitchFamily="18" charset="0"/>
                <a:cs typeface="Times New Roman" pitchFamily="18" charset="0"/>
              </a:rPr>
            </a:br>
            <a:endParaRPr lang="es-ES" sz="2400" b="1" dirty="0"/>
          </a:p>
        </p:txBody>
      </p:sp>
      <p:sp>
        <p:nvSpPr>
          <p:cNvPr id="4" name="3 Pergamino horizontal"/>
          <p:cNvSpPr/>
          <p:nvPr/>
        </p:nvSpPr>
        <p:spPr>
          <a:xfrm>
            <a:off x="359532" y="1124744"/>
            <a:ext cx="8496944" cy="302433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i="1" dirty="0" smtClean="0">
                <a:solidFill>
                  <a:srgbClr val="C00000"/>
                </a:solidFill>
                <a:latin typeface="Times New Roman" pitchFamily="18" charset="0"/>
                <a:cs typeface="Times New Roman" pitchFamily="18" charset="0"/>
              </a:rPr>
              <a:t>En muchas ocasiones y de muchas maneras habló Dios antiguamente a los padres por los profetas. En esta etapa final, nos ha hablado por el Hijo </a:t>
            </a:r>
            <a:r>
              <a:rPr lang="es-ES" sz="2400" dirty="0" smtClean="0">
                <a:solidFill>
                  <a:srgbClr val="0070C0"/>
                </a:solidFill>
                <a:latin typeface="Times New Roman" pitchFamily="18" charset="0"/>
                <a:cs typeface="Times New Roman" pitchFamily="18" charset="0"/>
              </a:rPr>
              <a:t>(Hb 1, 1-2). Dios para hacerse mas cercano a los hombres, llegó hasta el extremo de hacerse él mismo hombre, sin dejar de ser Dios. Es lo que expresa la palabra Encarnación.</a:t>
            </a:r>
            <a:endParaRPr lang="es-ES" sz="2400" dirty="0">
              <a:solidFill>
                <a:srgbClr val="0070C0"/>
              </a:solidFill>
              <a:latin typeface="Times New Roman" pitchFamily="18" charset="0"/>
              <a:cs typeface="Times New Roman" pitchFamily="18" charset="0"/>
            </a:endParaRPr>
          </a:p>
        </p:txBody>
      </p:sp>
      <p:sp>
        <p:nvSpPr>
          <p:cNvPr id="5" name="4 Onda"/>
          <p:cNvSpPr/>
          <p:nvPr/>
        </p:nvSpPr>
        <p:spPr>
          <a:xfrm>
            <a:off x="611560" y="4437112"/>
            <a:ext cx="7992888" cy="2016224"/>
          </a:xfrm>
          <a:prstGeom prst="wav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solidFill>
                  <a:srgbClr val="002060"/>
                </a:solidFill>
                <a:latin typeface="Times New Roman" pitchFamily="18" charset="0"/>
                <a:cs typeface="Times New Roman" pitchFamily="18" charset="0"/>
              </a:rPr>
              <a:t>Para «encarnarse», el Hijo de Dios quiso nacer de una mujer, como todo hombre, pero con una intervención especial de Dios.</a:t>
            </a:r>
            <a:endParaRPr lang="es-ES"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830573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dondear rectángulo de esquina diagonal"/>
          <p:cNvSpPr/>
          <p:nvPr/>
        </p:nvSpPr>
        <p:spPr>
          <a:xfrm>
            <a:off x="143508" y="248453"/>
            <a:ext cx="8784976" cy="2520280"/>
          </a:xfrm>
          <a:prstGeom prst="round2Diag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dirty="0" smtClean="0">
                <a:latin typeface="Times New Roman" pitchFamily="18" charset="0"/>
                <a:cs typeface="Times New Roman" pitchFamily="18" charset="0"/>
              </a:rPr>
              <a:t>Dios, por medio del ángel Gabriel, transmitió su proyecto a María: </a:t>
            </a:r>
            <a:r>
              <a:rPr lang="es-ES" sz="2400" b="1" i="1" dirty="0" smtClean="0">
                <a:solidFill>
                  <a:srgbClr val="FFFF00"/>
                </a:solidFill>
                <a:latin typeface="Times New Roman" pitchFamily="18" charset="0"/>
                <a:cs typeface="Times New Roman" pitchFamily="18" charset="0"/>
              </a:rPr>
              <a:t>Concebirás en tu vientre y darás a luz un hijo (…) El Señor Dios le dará el trono de David, su padre; (…) su reino no tendrá fin </a:t>
            </a:r>
            <a:r>
              <a:rPr lang="es-ES" sz="2400" dirty="0" smtClean="0">
                <a:latin typeface="Times New Roman" pitchFamily="18" charset="0"/>
                <a:cs typeface="Times New Roman" pitchFamily="18" charset="0"/>
              </a:rPr>
              <a:t>(Lc 1, 31-33). María respondió: </a:t>
            </a:r>
            <a:r>
              <a:rPr lang="es-ES" sz="2400" b="1" dirty="0" smtClean="0">
                <a:solidFill>
                  <a:srgbClr val="FFFF00"/>
                </a:solidFill>
                <a:latin typeface="Times New Roman" pitchFamily="18" charset="0"/>
                <a:cs typeface="Times New Roman" pitchFamily="18" charset="0"/>
              </a:rPr>
              <a:t>He aquí la esclava del Señor; hágase en mí según tu palabra</a:t>
            </a:r>
            <a:r>
              <a:rPr lang="es-ES" sz="2400" dirty="0" smtClean="0">
                <a:latin typeface="Times New Roman" pitchFamily="18" charset="0"/>
                <a:cs typeface="Times New Roman" pitchFamily="18" charset="0"/>
              </a:rPr>
              <a:t> (Lc 1, 38). La humanidad de Cristo – unida a su divinidad – se formó en las entrañas de María.</a:t>
            </a:r>
            <a:endParaRPr lang="es-ES" sz="2400" dirty="0">
              <a:latin typeface="Times New Roman" pitchFamily="18" charset="0"/>
              <a:cs typeface="Times New Roman" pitchFamily="18" charset="0"/>
            </a:endParaRPr>
          </a:p>
        </p:txBody>
      </p:sp>
      <p:sp>
        <p:nvSpPr>
          <p:cNvPr id="5" name="4 Redondear rectángulo de esquina diagonal"/>
          <p:cNvSpPr/>
          <p:nvPr/>
        </p:nvSpPr>
        <p:spPr>
          <a:xfrm>
            <a:off x="143508" y="2768733"/>
            <a:ext cx="8748972" cy="936104"/>
          </a:xfrm>
          <a:prstGeom prst="round2Diag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latin typeface="Times New Roman" pitchFamily="18" charset="0"/>
                <a:cs typeface="Times New Roman" pitchFamily="18" charset="0"/>
              </a:rPr>
              <a:t>La fe en la Encarnación del Hijo de Dios es el signo distintivo de la fe cristiana. La historia de la salvación había llegado a su plenitud.</a:t>
            </a:r>
            <a:endParaRPr lang="es-ES" sz="2400" dirty="0">
              <a:latin typeface="Times New Roman" pitchFamily="18" charset="0"/>
              <a:cs typeface="Times New Roman" pitchFamily="18" charset="0"/>
            </a:endParaRPr>
          </a:p>
        </p:txBody>
      </p:sp>
      <p:sp>
        <p:nvSpPr>
          <p:cNvPr id="6" name="5 Redondear rectángulo de esquina diagonal"/>
          <p:cNvSpPr/>
          <p:nvPr/>
        </p:nvSpPr>
        <p:spPr>
          <a:xfrm>
            <a:off x="143508" y="3704837"/>
            <a:ext cx="8784976" cy="3036531"/>
          </a:xfrm>
          <a:prstGeom prst="round2Diag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400" b="1" dirty="0" smtClean="0">
                <a:solidFill>
                  <a:srgbClr val="FFFF00"/>
                </a:solidFill>
                <a:latin typeface="Times New Roman" pitchFamily="18" charset="0"/>
                <a:cs typeface="Times New Roman" pitchFamily="18" charset="0"/>
              </a:rPr>
              <a:t>Mediador entre Dios y los hombres</a:t>
            </a:r>
          </a:p>
          <a:p>
            <a:pPr algn="just"/>
            <a:r>
              <a:rPr lang="es-ES" sz="2400" dirty="0" smtClean="0">
                <a:latin typeface="Times New Roman" pitchFamily="18" charset="0"/>
                <a:cs typeface="Times New Roman" pitchFamily="18" charset="0"/>
              </a:rPr>
              <a:t>Jesucristo es el único mediador entre Dios y los hombres; es el Redentor que nos ha liberado del pecado y nos ofrece los medios de Salvación; es el Maestro que, con sus enseñanzas y su vida, nos muestra el camino hacia el Padre; y es el Sumo Sacerdote que ofrece todas nuestras buenas obras a Dios Padre y gracias al cual alcanzamos los bienes divinos. Él es el único camino para ir al Padre.</a:t>
            </a:r>
            <a:endParaRPr lang="es-ES" sz="2400" dirty="0">
              <a:latin typeface="Times New Roman" pitchFamily="18" charset="0"/>
              <a:cs typeface="Times New Roman" pitchFamily="18" charset="0"/>
            </a:endParaRPr>
          </a:p>
        </p:txBody>
      </p:sp>
    </p:spTree>
    <p:extLst>
      <p:ext uri="{BB962C8B-B14F-4D97-AF65-F5344CB8AC3E}">
        <p14:creationId xmlns:p14="http://schemas.microsoft.com/office/powerpoint/2010/main" val="730680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anunciac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512" y="332656"/>
            <a:ext cx="4091463" cy="6192688"/>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5" name="4 Pergamino horizontal"/>
          <p:cNvSpPr/>
          <p:nvPr/>
        </p:nvSpPr>
        <p:spPr>
          <a:xfrm>
            <a:off x="4645750" y="2132856"/>
            <a:ext cx="4248472" cy="3168352"/>
          </a:xfrm>
          <a:prstGeom prst="horizontalScroll">
            <a:avLst/>
          </a:prstGeom>
        </p:spPr>
        <p:style>
          <a:lnRef idx="3">
            <a:schemeClr val="lt1"/>
          </a:lnRef>
          <a:fillRef idx="1">
            <a:schemeClr val="accent2"/>
          </a:fillRef>
          <a:effectRef idx="1">
            <a:schemeClr val="accent2"/>
          </a:effectRef>
          <a:fontRef idx="minor">
            <a:schemeClr val="lt1"/>
          </a:fontRef>
        </p:style>
        <p:txBody>
          <a:bodyPr rtlCol="0" anchor="ctr"/>
          <a:lstStyle/>
          <a:p>
            <a:pPr algn="just"/>
            <a:r>
              <a:rPr lang="es-ES" sz="2400" dirty="0">
                <a:solidFill>
                  <a:srgbClr val="FFFF00"/>
                </a:solidFill>
                <a:latin typeface="Times New Roman" pitchFamily="18" charset="0"/>
                <a:cs typeface="Times New Roman" pitchFamily="18" charset="0"/>
              </a:rPr>
              <a:t>La Anunciación, de F, de Goya. Siglo XVII. María es la Madre de Dios, y Dios es amor. En ella reconocemos la ternura del Señor.</a:t>
            </a:r>
            <a:endParaRPr lang="es-ES" sz="24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039998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2960" y="365760"/>
            <a:ext cx="7520940" cy="686976"/>
          </a:xfrm>
        </p:spPr>
        <p:txBody>
          <a:bodyPr/>
          <a:lstStyle/>
          <a:p>
            <a:r>
              <a:rPr lang="es-ES" sz="2400" b="1" dirty="0">
                <a:solidFill>
                  <a:srgbClr val="002060"/>
                </a:solidFill>
                <a:latin typeface="Times New Roman" pitchFamily="18" charset="0"/>
                <a:cs typeface="Times New Roman" pitchFamily="18" charset="0"/>
              </a:rPr>
              <a:t>3. LA ANTIGUA Y LA NUEVA ALIANZA.</a:t>
            </a:r>
            <a:br>
              <a:rPr lang="es-ES" sz="2400" b="1" dirty="0">
                <a:solidFill>
                  <a:srgbClr val="002060"/>
                </a:solidFill>
                <a:latin typeface="Times New Roman" pitchFamily="18" charset="0"/>
                <a:cs typeface="Times New Roman" pitchFamily="18" charset="0"/>
              </a:rPr>
            </a:br>
            <a:endParaRPr lang="es-ES" sz="2400" b="1" dirty="0"/>
          </a:p>
        </p:txBody>
      </p:sp>
      <p:sp>
        <p:nvSpPr>
          <p:cNvPr id="3" name="2 Marcador de contenido"/>
          <p:cNvSpPr>
            <a:spLocks noGrp="1"/>
          </p:cNvSpPr>
          <p:nvPr>
            <p:ph idx="1"/>
          </p:nvPr>
        </p:nvSpPr>
        <p:spPr>
          <a:xfrm>
            <a:off x="179512" y="908720"/>
            <a:ext cx="8784976" cy="5760640"/>
          </a:xfrm>
        </p:spPr>
        <p:txBody>
          <a:bodyPr>
            <a:normAutofit/>
          </a:bodyPr>
          <a:lstStyle/>
          <a:p>
            <a:pPr algn="just"/>
            <a:r>
              <a:rPr lang="es-ES" sz="2400" b="0" dirty="0" smtClean="0">
                <a:latin typeface="Times New Roman" pitchFamily="18" charset="0"/>
                <a:cs typeface="Times New Roman" pitchFamily="18" charset="0"/>
              </a:rPr>
              <a:t>La misión de Jesús, era la salvación del género humano, la Redención. El modo en que se hizo solo puede entenderse a la luz del Antiguo Testamento.</a:t>
            </a:r>
          </a:p>
          <a:p>
            <a:pPr algn="just"/>
            <a:r>
              <a:rPr lang="es-ES" sz="2400" b="0" dirty="0" smtClean="0">
                <a:latin typeface="Times New Roman" pitchFamily="18" charset="0"/>
                <a:cs typeface="Times New Roman" pitchFamily="18" charset="0"/>
              </a:rPr>
              <a:t>La Alianza de Dios con el pueblo de Israel era una preparación y una figura de la nueva y definitiva Alianza de Dios con toda la humanidad que Jesucristo venia a realizar. </a:t>
            </a:r>
            <a:endParaRPr lang="es-ES" sz="2400" b="0" dirty="0">
              <a:latin typeface="Times New Roman" pitchFamily="18" charset="0"/>
              <a:cs typeface="Times New Roman" pitchFamily="18" charset="0"/>
            </a:endParaRPr>
          </a:p>
        </p:txBody>
      </p:sp>
      <p:pic>
        <p:nvPicPr>
          <p:cNvPr id="2050" name="Picture 2" descr="F:\Rafael Sanzio - La Sagrada Familia del cordero  1507 Museo del Prad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3284984"/>
            <a:ext cx="2880320" cy="3384376"/>
          </a:xfrm>
          <a:prstGeom prst="rect">
            <a:avLst/>
          </a:prstGeom>
          <a:noFill/>
          <a:extLst>
            <a:ext uri="{909E8E84-426E-40DD-AFC4-6F175D3DCCD1}">
              <a14:hiddenFill xmlns:a14="http://schemas.microsoft.com/office/drawing/2010/main">
                <a:solidFill>
                  <a:srgbClr val="FFFFFF"/>
                </a:solidFill>
              </a14:hiddenFill>
            </a:ext>
          </a:extLst>
        </p:spPr>
      </p:pic>
      <p:sp>
        <p:nvSpPr>
          <p:cNvPr id="5" name="4 Pergamino horizontal"/>
          <p:cNvSpPr/>
          <p:nvPr/>
        </p:nvSpPr>
        <p:spPr>
          <a:xfrm>
            <a:off x="4572000" y="4437112"/>
            <a:ext cx="4104456" cy="1728192"/>
          </a:xfrm>
          <a:prstGeom prst="horizontalScroll">
            <a:avLst/>
          </a:prstGeom>
          <a:ln>
            <a:solidFill>
              <a:srgbClr val="FF0000"/>
            </a:solidFill>
          </a:ln>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just"/>
            <a:r>
              <a:rPr lang="es-ES" sz="2400" dirty="0" smtClean="0">
                <a:latin typeface="Times New Roman" pitchFamily="18" charset="0"/>
                <a:cs typeface="Times New Roman" pitchFamily="18" charset="0"/>
              </a:rPr>
              <a:t>La Sagrada Familia del cordero, de Rafael Sanzio. Siglo XVI</a:t>
            </a:r>
            <a:endParaRPr lang="es-E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006292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234</TotalTime>
  <Words>1821</Words>
  <Application>Microsoft Office PowerPoint</Application>
  <PresentationFormat>Presentación en pantalla (4:3)</PresentationFormat>
  <Paragraphs>106</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Ángulos</vt:lpstr>
      <vt:lpstr>la plenitud de la revelación</vt:lpstr>
      <vt:lpstr>ESQUEMA DE LA UNIDAD</vt:lpstr>
      <vt:lpstr>1. LA ESPERA DEL MESIAS. </vt:lpstr>
      <vt:lpstr>PROFECIAS CONOCIDAS SOBRE EL MESIAS.</vt:lpstr>
      <vt:lpstr>Presentación de PowerPoint</vt:lpstr>
      <vt:lpstr>2. LA ENCARNACION DEL HIJO DE DIOS. </vt:lpstr>
      <vt:lpstr>Presentación de PowerPoint</vt:lpstr>
      <vt:lpstr>Presentación de PowerPoint</vt:lpstr>
      <vt:lpstr>3. LA ANTIGUA Y LA NUEVA ALIANZA. </vt:lpstr>
      <vt:lpstr>Presentación de PowerPoint</vt:lpstr>
      <vt:lpstr>Presentación de PowerPoint</vt:lpstr>
      <vt:lpstr>Presentación de PowerPoint</vt:lpstr>
      <vt:lpstr>4. LOS APOSTOLES, TESTIGOS DE LA VIDA DE CRISTO. </vt:lpstr>
      <vt:lpstr>Presentación de PowerPoint</vt:lpstr>
      <vt:lpstr>5. LA ENSEÑANZA DE LOS APOSTOLES. </vt:lpstr>
      <vt:lpstr>Presentación de PowerPoint</vt:lpstr>
      <vt:lpstr>6. LA TRADICION APOSTOLICA. </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plenitud de la revelación</dc:title>
  <dc:creator>Luffi</dc:creator>
  <cp:lastModifiedBy>Luffi</cp:lastModifiedBy>
  <cp:revision>26</cp:revision>
  <dcterms:created xsi:type="dcterms:W3CDTF">2012-08-07T16:33:52Z</dcterms:created>
  <dcterms:modified xsi:type="dcterms:W3CDTF">2012-09-13T16:22:36Z</dcterms:modified>
</cp:coreProperties>
</file>