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8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DEEEBE2-E602-4C7E-8595-0CE33816DF24}" type="datetimeFigureOut">
              <a:rPr lang="es-ES" smtClean="0"/>
              <a:t>08/06/2012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318905E-BC04-4DDF-BDC1-1DFA64A312EA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EBE2-E602-4C7E-8595-0CE33816DF24}" type="datetimeFigureOut">
              <a:rPr lang="es-ES" smtClean="0"/>
              <a:t>08/06/2012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905E-BC04-4DDF-BDC1-1DFA64A312E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EBE2-E602-4C7E-8595-0CE33816DF24}" type="datetimeFigureOut">
              <a:rPr lang="es-ES" smtClean="0"/>
              <a:t>08/06/2012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905E-BC04-4DDF-BDC1-1DFA64A312E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DEEEBE2-E602-4C7E-8595-0CE33816DF24}" type="datetimeFigureOut">
              <a:rPr lang="es-ES" smtClean="0"/>
              <a:t>08/06/2012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318905E-BC04-4DDF-BDC1-1DFA64A312EA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DEEEBE2-E602-4C7E-8595-0CE33816DF24}" type="datetimeFigureOut">
              <a:rPr lang="es-ES" smtClean="0"/>
              <a:t>08/06/2012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318905E-BC04-4DDF-BDC1-1DFA64A312EA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EBE2-E602-4C7E-8595-0CE33816DF24}" type="datetimeFigureOut">
              <a:rPr lang="es-ES" smtClean="0"/>
              <a:t>08/06/2012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905E-BC04-4DDF-BDC1-1DFA64A312EA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EBE2-E602-4C7E-8595-0CE33816DF24}" type="datetimeFigureOut">
              <a:rPr lang="es-ES" smtClean="0"/>
              <a:t>08/06/2012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905E-BC04-4DDF-BDC1-1DFA64A312EA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EEEBE2-E602-4C7E-8595-0CE33816DF24}" type="datetimeFigureOut">
              <a:rPr lang="es-ES" smtClean="0"/>
              <a:t>08/06/2012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318905E-BC04-4DDF-BDC1-1DFA64A312EA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EBE2-E602-4C7E-8595-0CE33816DF24}" type="datetimeFigureOut">
              <a:rPr lang="es-ES" smtClean="0"/>
              <a:t>08/06/2012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905E-BC04-4DDF-BDC1-1DFA64A312E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DEEEBE2-E602-4C7E-8595-0CE33816DF24}" type="datetimeFigureOut">
              <a:rPr lang="es-ES" smtClean="0"/>
              <a:t>08/06/2012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318905E-BC04-4DDF-BDC1-1DFA64A312EA}" type="slidenum">
              <a:rPr lang="es-ES" smtClean="0"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EEEBE2-E602-4C7E-8595-0CE33816DF24}" type="datetimeFigureOut">
              <a:rPr lang="es-ES" smtClean="0"/>
              <a:t>08/06/2012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318905E-BC04-4DDF-BDC1-1DFA64A312EA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1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DEEEBE2-E602-4C7E-8595-0CE33816DF24}" type="datetimeFigureOut">
              <a:rPr lang="es-ES" smtClean="0"/>
              <a:t>08/06/2012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318905E-BC04-4DDF-BDC1-1DFA64A312EA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13" name="wind.wav"/>
          </p:stSnd>
        </p:sndAc>
      </p:transition>
    </mc:Choice>
    <mc:Fallback>
      <p:transition spd="slow">
        <p:fade/>
        <p:sndAc>
          <p:stSnd>
            <p:snd r:embed="rId1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260648"/>
            <a:ext cx="7488832" cy="1596008"/>
          </a:xfrm>
        </p:spPr>
        <p:txBody>
          <a:bodyPr>
            <a:normAutofit/>
          </a:bodyPr>
          <a:lstStyle/>
          <a:p>
            <a:r>
              <a:rPr lang="es-E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TRABAJO, PROPIEDAD Y JUSTICIA SOCIAL</a:t>
            </a:r>
            <a:endParaRPr lang="es-ES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2348880"/>
            <a:ext cx="2513856" cy="792832"/>
          </a:xfrm>
        </p:spPr>
        <p:txBody>
          <a:bodyPr>
            <a:normAutofit lnSpcReduction="10000"/>
          </a:bodyPr>
          <a:lstStyle/>
          <a:p>
            <a:r>
              <a:rPr lang="es-E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TEMA 9</a:t>
            </a:r>
            <a:endParaRPr lang="es-E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072612"/>
            <a:ext cx="432048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528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es-E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Contemplando el ejemplo de Jesús de Nazaret, la doctrina Social de la Iglesia enseña </a:t>
            </a:r>
            <a:r>
              <a:rPr lang="es-E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«que el trabajo no debe ser contemplado como un castigo, sino como una realidad que engrandece al hombre»</a:t>
            </a:r>
            <a:r>
              <a:rPr lang="es-E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s-E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es un bien para el individuo, para la familia y para la sociedad.</a:t>
            </a:r>
          </a:p>
          <a:p>
            <a:pPr algn="just">
              <a:buFont typeface="Wingdings" pitchFamily="2" charset="2"/>
              <a:buChar char="q"/>
            </a:pPr>
            <a:r>
              <a:rPr lang="es-E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Una vez que </a:t>
            </a:r>
            <a:r>
              <a:rPr lang="es-E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Jesucristo asumió la vida de un trabajador para hacer la obra de la Redención</a:t>
            </a:r>
            <a:r>
              <a:rPr lang="es-E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el cristiano sabe que cualquier actividad humana honrada, cualquier trabajo es camino para seguir e imitar la vida de Jesucristo. El trabajo humano es un medio para la santificación personal y para ayudar al progreso de la humanidad.</a:t>
            </a:r>
            <a:endParaRPr lang="es-E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TEMAS DE 1º DE BACHILLERATO\georges-tour-L-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01008"/>
            <a:ext cx="2304256" cy="318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3347864" y="4149080"/>
            <a:ext cx="5616624" cy="253280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San José carpintero, de Georges de la Tour, siglo XVII</a:t>
            </a:r>
            <a:r>
              <a:rPr lang="es-E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«Jesús, Señor y modelo nuestro, creciendo y viviendo como uno de nosotros, nos revela que la existencia-la tuya-, las ocupaciones corrientes y ordinarias, tienen un sentido divino de eternidad»</a:t>
            </a:r>
            <a:endParaRPr lang="es-E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062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562074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APLICACIÓN DE LA DSI AL MUNDO DEL TRABAJO</a:t>
            </a:r>
            <a:endParaRPr lang="es-E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ortar rectángulo de esquina diagonal"/>
          <p:cNvSpPr/>
          <p:nvPr/>
        </p:nvSpPr>
        <p:spPr>
          <a:xfrm>
            <a:off x="395536" y="1358029"/>
            <a:ext cx="8352928" cy="936104"/>
          </a:xfrm>
          <a:prstGeom prst="snip2Diag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El comunismo llegó a afirmar que la lucha de clases era, en su violencia, el motor del desarrollo y el avance de la historia.</a:t>
            </a:r>
          </a:p>
        </p:txBody>
      </p:sp>
      <p:sp>
        <p:nvSpPr>
          <p:cNvPr id="6" name="5 Proceso alternativo"/>
          <p:cNvSpPr/>
          <p:nvPr/>
        </p:nvSpPr>
        <p:spPr>
          <a:xfrm>
            <a:off x="395536" y="2780928"/>
            <a:ext cx="8352928" cy="1224136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León XIII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, en la encíclica Rerum Novarum juzgó un deber deshacer el prejuicio de pensar que las relaciones entre patronos y obreros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tenian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que ser necesariamente conflictivas.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Redondear rectángulo de esquina diagonal"/>
          <p:cNvSpPr/>
          <p:nvPr/>
        </p:nvSpPr>
        <p:spPr>
          <a:xfrm>
            <a:off x="611560" y="4365104"/>
            <a:ext cx="8136904" cy="2304256"/>
          </a:xfrm>
          <a:prstGeom prst="round2Diag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« el mal fundamental es suponer que una clase social sea espontáneamente enemiga de la otra, como si la naturaleza hubiera dispuesto a los patronos y a los obreros para combatirse mutuamente en perpetuo duelo (…). Ambas se necesitan absolutamente: ni el capital puede subsistir sin el trabajo, ni el trabajo sin el capital». (Rerum Novarum, nº 1-4)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26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inta perforada"/>
          <p:cNvSpPr/>
          <p:nvPr/>
        </p:nvSpPr>
        <p:spPr>
          <a:xfrm>
            <a:off x="395536" y="215455"/>
            <a:ext cx="8208912" cy="837281"/>
          </a:xfrm>
          <a:prstGeom prst="flowChartPunchedTap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Las mejoras sociales después de constantes y penosos esfuerzos: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Redondear rectángulo de esquina diagonal"/>
          <p:cNvSpPr/>
          <p:nvPr/>
        </p:nvSpPr>
        <p:spPr>
          <a:xfrm>
            <a:off x="1835696" y="1268760"/>
            <a:ext cx="6768752" cy="504056"/>
          </a:xfrm>
          <a:prstGeom prst="round2Diag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La jornada de ocho horas.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Redondear rectángulo de esquina diagonal"/>
          <p:cNvSpPr/>
          <p:nvPr/>
        </p:nvSpPr>
        <p:spPr>
          <a:xfrm>
            <a:off x="1835696" y="1772816"/>
            <a:ext cx="6768752" cy="504056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La estabilidad en el empleo.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Redondear rectángulo de esquina diagonal"/>
          <p:cNvSpPr/>
          <p:nvPr/>
        </p:nvSpPr>
        <p:spPr>
          <a:xfrm>
            <a:off x="1835696" y="2276872"/>
            <a:ext cx="6768752" cy="504056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Un salario más justo para poder mantener a la familia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Redondear rectángulo de esquina diagonal"/>
          <p:cNvSpPr/>
          <p:nvPr/>
        </p:nvSpPr>
        <p:spPr>
          <a:xfrm>
            <a:off x="1835696" y="2780928"/>
            <a:ext cx="6768752" cy="504056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El derecho a la sindicación y a la huelga.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Redondear rectángulo de esquina diagonal"/>
          <p:cNvSpPr/>
          <p:nvPr/>
        </p:nvSpPr>
        <p:spPr>
          <a:xfrm>
            <a:off x="1835696" y="3284984"/>
            <a:ext cx="6768752" cy="504056"/>
          </a:xfrm>
          <a:prstGeom prst="round2Diag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Unas condiciones más humanas en el trabajo.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Redondear rectángulo de esquina diagonal"/>
          <p:cNvSpPr/>
          <p:nvPr/>
        </p:nvSpPr>
        <p:spPr>
          <a:xfrm>
            <a:off x="1835696" y="3789040"/>
            <a:ext cx="6768752" cy="504056"/>
          </a:xfrm>
          <a:prstGeom prst="round2Diag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El seguro de desempleo.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Redondear rectángulo de esquina diagonal"/>
          <p:cNvSpPr/>
          <p:nvPr/>
        </p:nvSpPr>
        <p:spPr>
          <a:xfrm>
            <a:off x="1835696" y="4293096"/>
            <a:ext cx="6768752" cy="720080"/>
          </a:xfrm>
          <a:prstGeom prst="round2Diag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La seguridad social en caso de jubilación, enfermedad, invalidez, etc.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Redondear rectángulo de esquina diagonal"/>
          <p:cNvSpPr/>
          <p:nvPr/>
        </p:nvSpPr>
        <p:spPr>
          <a:xfrm>
            <a:off x="1835696" y="5013176"/>
            <a:ext cx="6768752" cy="504056"/>
          </a:xfrm>
          <a:prstGeom prst="round2Diag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La prohibición del trabajo infantil.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Redondear rectángulo de esquina diagonal"/>
          <p:cNvSpPr/>
          <p:nvPr/>
        </p:nvSpPr>
        <p:spPr>
          <a:xfrm>
            <a:off x="2483768" y="5517232"/>
            <a:ext cx="5544616" cy="1152128"/>
          </a:xfrm>
          <a:prstGeom prst="round2Diag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Mejoras obtenidas por las reivindicaciones de los trabajadores en la defensa de sus derechos.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19 Conector recto"/>
          <p:cNvCxnSpPr/>
          <p:nvPr/>
        </p:nvCxnSpPr>
        <p:spPr>
          <a:xfrm>
            <a:off x="1065129" y="974258"/>
            <a:ext cx="0" cy="432048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1083566" y="1518718"/>
            <a:ext cx="62655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1101133" y="2024844"/>
            <a:ext cx="59054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1101133" y="2528900"/>
            <a:ext cx="590547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>
            <a:off x="1101133" y="3032956"/>
            <a:ext cx="590547" cy="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>
            <a:off x="1075676" y="3537012"/>
            <a:ext cx="55454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>
            <a:off x="1079729" y="4047458"/>
            <a:ext cx="55454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>
            <a:off x="1101133" y="4653136"/>
            <a:ext cx="59054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>
            <a:off x="1075676" y="5294738"/>
            <a:ext cx="554543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 flipH="1">
            <a:off x="395536" y="3284984"/>
            <a:ext cx="669593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>
            <a:off x="395536" y="3284984"/>
            <a:ext cx="0" cy="280831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/>
          <p:nvPr/>
        </p:nvCxnSpPr>
        <p:spPr>
          <a:xfrm>
            <a:off x="395536" y="6093296"/>
            <a:ext cx="194421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265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inta perforada"/>
          <p:cNvSpPr/>
          <p:nvPr/>
        </p:nvSpPr>
        <p:spPr>
          <a:xfrm>
            <a:off x="4283968" y="332656"/>
            <a:ext cx="4392488" cy="5976664"/>
          </a:xfrm>
          <a:prstGeom prst="flowChartPunchedTape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Juan Pablo II dedicó muchas paginas de sus enseñanzas al mundo del trabajo y afirmó que «la justicia social, en la visión cristiana, constituye la base, la virtud clave y el valor fundamental de la convivencia socio - política» (Juan Pablo II, discurso a los obreros 19 de julio de 1982)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F:\TEMAS DE 1º DE BACHILLERATO\obrerosmineros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4032448" cy="5112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062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Deberes y derechos del trabajador</a:t>
            </a:r>
            <a:endParaRPr lang="es-E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Cinta perforada"/>
          <p:cNvSpPr/>
          <p:nvPr/>
        </p:nvSpPr>
        <p:spPr>
          <a:xfrm>
            <a:off x="251520" y="2312876"/>
            <a:ext cx="4104456" cy="576064"/>
          </a:xfrm>
          <a:prstGeom prst="flowChartPunchedTap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Dos grandes tipos de trabajo: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932040" y="1052736"/>
            <a:ext cx="367240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El trabajo por cuenta propia o autónomo.</a:t>
            </a:r>
            <a:endParaRPr lang="es-E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932040" y="1772816"/>
            <a:ext cx="3672408" cy="223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El trabajo por cuenta ajena, que se regula por un contrato laboral, con derechos y deberes para las dos partes: empleadores y empleados.</a:t>
            </a:r>
            <a:endParaRPr lang="es-E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 flipV="1">
            <a:off x="3275856" y="1556792"/>
            <a:ext cx="1512168" cy="7560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3275856" y="2780928"/>
            <a:ext cx="1512168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10 Proceso alternativo"/>
          <p:cNvSpPr/>
          <p:nvPr/>
        </p:nvSpPr>
        <p:spPr>
          <a:xfrm>
            <a:off x="395536" y="3140968"/>
            <a:ext cx="2592288" cy="864096"/>
          </a:xfrm>
          <a:prstGeom prst="flowChartAlternateProcess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DEBERES DEL                      TRABAJADOR.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Redondear rectángulo de esquina diagonal"/>
          <p:cNvSpPr/>
          <p:nvPr/>
        </p:nvSpPr>
        <p:spPr>
          <a:xfrm>
            <a:off x="2051720" y="5013176"/>
            <a:ext cx="6552728" cy="792088"/>
          </a:xfrm>
          <a:prstGeom prst="round2Diag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Ha de realizar el trabajo, bajo la dirección del empresario, según lo estipulado.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Redondear rectángulo de esquina diagonal"/>
          <p:cNvSpPr/>
          <p:nvPr/>
        </p:nvSpPr>
        <p:spPr>
          <a:xfrm>
            <a:off x="2051720" y="5805264"/>
            <a:ext cx="6552728" cy="792088"/>
          </a:xfrm>
          <a:prstGeom prst="round2Diag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Ha de colaborar con otros desde su puesto de trabajo por el bien común de la empresa.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Redondear rectángulo de esquina diagonal"/>
          <p:cNvSpPr/>
          <p:nvPr/>
        </p:nvSpPr>
        <p:spPr>
          <a:xfrm>
            <a:off x="2051720" y="4437112"/>
            <a:ext cx="6552728" cy="576064"/>
          </a:xfrm>
          <a:prstGeom prst="round2DiagRect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Ha de trabajar con diligencia y con lealtad.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17 Conector recto"/>
          <p:cNvCxnSpPr/>
          <p:nvPr/>
        </p:nvCxnSpPr>
        <p:spPr>
          <a:xfrm>
            <a:off x="827584" y="4005064"/>
            <a:ext cx="0" cy="219624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827584" y="4725144"/>
            <a:ext cx="1080120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827584" y="5409220"/>
            <a:ext cx="1080120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827584" y="6201308"/>
            <a:ext cx="1080120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75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323528" y="116632"/>
            <a:ext cx="8136904" cy="1440160"/>
          </a:xfrm>
          <a:prstGeom prst="horizontalScroll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Las enseñanzas de León XIII en Rerum Novarum, el contrato de trabajo ha de ser entendido con unas </a:t>
            </a:r>
            <a:r>
              <a:rPr lang="es-ES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exigencias propias de la virtud de la justicia.</a:t>
            </a:r>
            <a:endParaRPr lang="es-ES" sz="24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Redondear rectángulo de esquina diagonal"/>
          <p:cNvSpPr/>
          <p:nvPr/>
        </p:nvSpPr>
        <p:spPr>
          <a:xfrm>
            <a:off x="4067944" y="1772816"/>
            <a:ext cx="4608512" cy="3816424"/>
          </a:xfrm>
          <a:prstGeom prst="round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Anteriores al consentimiento de las partes contratantes. El deber de trabajar no significa «deber de trabajar a cualquier precio», sino que las condiciones materiales, la remuneración o los horarios laborales deben salvaguardar la dignidad del trabajador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F:\TEMAS DE 1º DE BACHILLERATO\grupo_trabajadores_Petroch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360039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8 Conector recto de flecha"/>
          <p:cNvCxnSpPr/>
          <p:nvPr/>
        </p:nvCxnSpPr>
        <p:spPr>
          <a:xfrm>
            <a:off x="1979711" y="1372491"/>
            <a:ext cx="2088233" cy="576064"/>
          </a:xfrm>
          <a:prstGeom prst="straightConnector1">
            <a:avLst/>
          </a:prstGeom>
          <a:ln>
            <a:solidFill>
              <a:srgbClr val="CC3399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9 Rectángulo redondeado"/>
          <p:cNvSpPr/>
          <p:nvPr/>
        </p:nvSpPr>
        <p:spPr>
          <a:xfrm>
            <a:off x="323528" y="5805264"/>
            <a:ext cx="3528392" cy="86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Grupo de trabajadores de Petrochina</a:t>
            </a:r>
            <a:endParaRPr lang="es-ES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143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inta perforada"/>
          <p:cNvSpPr/>
          <p:nvPr/>
        </p:nvSpPr>
        <p:spPr>
          <a:xfrm>
            <a:off x="323528" y="188640"/>
            <a:ext cx="4752528" cy="648072"/>
          </a:xfrm>
          <a:prstGeom prst="flowChartPunchedTap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DERECHOS DEL TRABAJADOR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54846" y="1988840"/>
            <a:ext cx="2952328" cy="504056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Derecho al trabajo.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4073664" y="1232756"/>
            <a:ext cx="4824536" cy="23402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El acceso al trabajo y a la profesión debe estar abierto todos sin discriminaciones injustas, hombres y mujeres, sanos y disminuidos…»</a:t>
            </a:r>
          </a:p>
          <a:p>
            <a:pPr algn="just"/>
            <a:r>
              <a:rPr lang="es-E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(Laborem Exercens nº 19; 22-23)</a:t>
            </a:r>
            <a:endParaRPr lang="es-E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23528" y="4479059"/>
            <a:ext cx="2952328" cy="914400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Derecho al trabajo humanamente digno.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073664" y="4000155"/>
            <a:ext cx="4680520" cy="18722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 dignidad de la persona humana demanda que la sociedad, los empresarios y el Estado velen para que ningún trabajo esclavice al hombre.</a:t>
            </a:r>
            <a:endParaRPr lang="es-E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3491880" y="2240868"/>
            <a:ext cx="43204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3491880" y="4936259"/>
            <a:ext cx="43204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992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260648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EL ESTADO HA DE CONTRIBUIR:</a:t>
            </a:r>
          </a:p>
          <a:p>
            <a:endParaRPr lang="es-E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s-E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s-E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 creación de empleo favoreciendo unas condiciones que </a:t>
            </a:r>
            <a:r>
              <a:rPr lang="es-E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generen oportunidad </a:t>
            </a:r>
            <a:r>
              <a:rPr lang="es-E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 trabajo</a:t>
            </a:r>
            <a:r>
              <a:rPr lang="es-E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r>
              <a:rPr lang="es-E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E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  Estimulando la creación de empresas.</a:t>
            </a:r>
          </a:p>
          <a:p>
            <a:r>
              <a:rPr lang="es-E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  Sosteniendo a las empresas en momentos de crisis.</a:t>
            </a:r>
          </a:p>
          <a:p>
            <a:r>
              <a:rPr lang="es-E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  A promover el subsidio de desempleo en caso de paro.</a:t>
            </a:r>
          </a:p>
        </p:txBody>
      </p:sp>
      <p:pic>
        <p:nvPicPr>
          <p:cNvPr id="5" name="Picture 2" descr="F:\TEMAS DE 1º DE BACHILLERATO\limpia-ventanas_190x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68960"/>
            <a:ext cx="2664296" cy="3659048"/>
          </a:xfrm>
          <a:prstGeom prst="roundRect">
            <a:avLst>
              <a:gd name="adj" fmla="val 8594"/>
            </a:avLst>
          </a:prstGeom>
          <a:ln/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6" name="5 Rectángulo"/>
          <p:cNvSpPr/>
          <p:nvPr/>
        </p:nvSpPr>
        <p:spPr>
          <a:xfrm>
            <a:off x="4283968" y="5661247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Especialista limpiando las ventanas de un edificio.</a:t>
            </a:r>
          </a:p>
        </p:txBody>
      </p:sp>
    </p:spTree>
    <p:extLst>
      <p:ext uri="{BB962C8B-B14F-4D97-AF65-F5344CB8AC3E}">
        <p14:creationId xmlns:p14="http://schemas.microsoft.com/office/powerpoint/2010/main" val="1657887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07504" y="1412776"/>
            <a:ext cx="3744416" cy="432048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Derecho a un salario justo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4211960" y="476672"/>
            <a:ext cx="4536504" cy="27363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«El trabajo debe ser remunerado de tal modo que se den al hombre posibilidades de que él y los suyos vivan dignamente su vida material, social, cultural y espiritual,..» (Gaudium et Spes, nº. 67, 2)</a:t>
            </a:r>
            <a:endParaRPr lang="es-E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281621" y="4293096"/>
            <a:ext cx="3066243" cy="1008112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El derecho a asociarse </a:t>
            </a:r>
          </a:p>
          <a:p>
            <a:pPr algn="ctr"/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en sindicatos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067944" y="3501008"/>
            <a:ext cx="4680520" cy="31683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El Concilio Vaticano II que: </a:t>
            </a:r>
            <a:r>
              <a:rPr lang="es-E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«…que puedan representarlos de verdad y contribuir a la buena organización de la vida económica,…»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s-E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 enseñanza de la DSI acerca de los sindicatos se concreta en estos dos adjetivos: deben ser libres e independientes.</a:t>
            </a:r>
            <a:endParaRPr lang="es-E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3923928" y="1628800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3563888" y="4797152"/>
            <a:ext cx="50405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675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EMAS DE 1º DE BACHILLERATO\12531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645" y="0"/>
            <a:ext cx="5504160" cy="3663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228720" y="2564904"/>
            <a:ext cx="2376264" cy="936104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Derecho a la </a:t>
            </a:r>
          </a:p>
          <a:p>
            <a:pPr algn="ctr"/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seguridad social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411760" y="3780339"/>
            <a:ext cx="6480720" cy="288902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 ser el trabajo el medio normal de ganarse la vida, cuando no se puede ejercer (por desempleo, edad, enfermedad, etc.) existe el derecho a la protección de la seguridad social. Estas prestaciones vienen exigidas por la necesidad de asegurar la vida y la salud de las personas y de sus respectivas familias.</a:t>
            </a:r>
            <a:endParaRPr lang="es-E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228720" y="620688"/>
            <a:ext cx="3034925" cy="86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Manifestación de trabajadores </a:t>
            </a:r>
            <a:endParaRPr lang="es-E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899592" y="3663707"/>
            <a:ext cx="1296144" cy="7734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417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490066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ESQUEMA DE LA UNIDAD</a:t>
            </a:r>
            <a:endParaRPr lang="es-ES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424936" cy="5832648"/>
          </a:xfrm>
        </p:spPr>
        <p:txBody>
          <a:bodyPr/>
          <a:lstStyle/>
          <a:p>
            <a:pPr marL="0" indent="0" algn="just">
              <a:buNone/>
            </a:pPr>
            <a:r>
              <a:rPr lang="es-ES" b="1" dirty="0" smtClean="0">
                <a:solidFill>
                  <a:srgbClr val="00B050"/>
                </a:solidFill>
              </a:rPr>
              <a:t>1. VALORACION DEL TRABAJO A LO LARGO DE</a:t>
            </a:r>
          </a:p>
          <a:p>
            <a:pPr marL="0" indent="0" algn="just">
              <a:buNone/>
            </a:pPr>
            <a:r>
              <a:rPr lang="es-ES" b="1" dirty="0" smtClean="0">
                <a:solidFill>
                  <a:srgbClr val="00B050"/>
                </a:solidFill>
              </a:rPr>
              <a:t>    LA HISTORIA   </a:t>
            </a:r>
          </a:p>
          <a:p>
            <a:pPr marL="457200" indent="-457200" algn="just">
              <a:buAutoNum type="arabicPeriod"/>
            </a:pPr>
            <a:endParaRPr lang="es-ES" dirty="0" smtClean="0"/>
          </a:p>
          <a:p>
            <a:pPr marL="0" indent="0" algn="just">
              <a:buNone/>
            </a:pPr>
            <a:r>
              <a:rPr lang="es-ES" b="1" dirty="0" smtClean="0">
                <a:solidFill>
                  <a:srgbClr val="00B050"/>
                </a:solidFill>
              </a:rPr>
              <a:t>2. LA VISION CRISTIANA DEL TRABAJO</a:t>
            </a:r>
          </a:p>
          <a:p>
            <a:pPr marL="0" indent="0" algn="just">
              <a:buNone/>
            </a:pPr>
            <a:r>
              <a:rPr lang="es-ES" dirty="0"/>
              <a:t>	</a:t>
            </a:r>
            <a:r>
              <a:rPr lang="es-ES" dirty="0" smtClean="0">
                <a:solidFill>
                  <a:srgbClr val="FF0000"/>
                </a:solidFill>
              </a:rPr>
              <a:t>- Las enseñanzas del Génesis</a:t>
            </a:r>
          </a:p>
          <a:p>
            <a:pPr marL="0" indent="0" algn="just">
              <a:buNone/>
            </a:pPr>
            <a:r>
              <a:rPr lang="es-ES" dirty="0">
                <a:solidFill>
                  <a:srgbClr val="FF0000"/>
                </a:solidFill>
              </a:rPr>
              <a:t>	</a:t>
            </a:r>
            <a:r>
              <a:rPr lang="es-ES" dirty="0" smtClean="0">
                <a:solidFill>
                  <a:srgbClr val="FF0000"/>
                </a:solidFill>
              </a:rPr>
              <a:t>- El ejemplo de Jesucristo.</a:t>
            </a:r>
          </a:p>
          <a:p>
            <a:pPr marL="0" indent="0" algn="just">
              <a:buNone/>
            </a:pPr>
            <a:r>
              <a:rPr lang="es-ES" dirty="0">
                <a:solidFill>
                  <a:srgbClr val="FF0000"/>
                </a:solidFill>
              </a:rPr>
              <a:t>	</a:t>
            </a:r>
            <a:r>
              <a:rPr lang="es-ES" dirty="0" smtClean="0">
                <a:solidFill>
                  <a:srgbClr val="FF0000"/>
                </a:solidFill>
              </a:rPr>
              <a:t>- Las enseñanzas de la Doctrina Social de la Iglesia.</a:t>
            </a:r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b="1" dirty="0" smtClean="0">
                <a:solidFill>
                  <a:srgbClr val="00B050"/>
                </a:solidFill>
              </a:rPr>
              <a:t>3. LOS DEBERES DEL TRABAJADOR</a:t>
            </a:r>
          </a:p>
          <a:p>
            <a:pPr marL="0" indent="0" algn="just">
              <a:buNone/>
            </a:pPr>
            <a:r>
              <a:rPr lang="es-ES" dirty="0"/>
              <a:t>	</a:t>
            </a:r>
            <a:r>
              <a:rPr lang="es-ES" dirty="0" smtClean="0">
                <a:solidFill>
                  <a:srgbClr val="FF0000"/>
                </a:solidFill>
              </a:rPr>
              <a:t>- La realización del trabajo.</a:t>
            </a:r>
          </a:p>
          <a:p>
            <a:pPr marL="0" indent="0" algn="just">
              <a:buNone/>
            </a:pPr>
            <a:r>
              <a:rPr lang="es-ES" dirty="0">
                <a:solidFill>
                  <a:srgbClr val="FF0000"/>
                </a:solidFill>
              </a:rPr>
              <a:t>	</a:t>
            </a:r>
            <a:r>
              <a:rPr lang="es-ES" dirty="0" smtClean="0">
                <a:solidFill>
                  <a:srgbClr val="FF0000"/>
                </a:solidFill>
              </a:rPr>
              <a:t>- El trabajo diligente y leal.</a:t>
            </a:r>
          </a:p>
          <a:p>
            <a:pPr marL="0" indent="0" algn="just">
              <a:buNone/>
            </a:pPr>
            <a:r>
              <a:rPr lang="es-ES" dirty="0">
                <a:solidFill>
                  <a:srgbClr val="FF0000"/>
                </a:solidFill>
              </a:rPr>
              <a:t>	</a:t>
            </a:r>
            <a:r>
              <a:rPr lang="es-ES" dirty="0" smtClean="0">
                <a:solidFill>
                  <a:srgbClr val="FF0000"/>
                </a:solidFill>
              </a:rPr>
              <a:t>- La colaboración al bien común de la empresa.</a:t>
            </a:r>
          </a:p>
          <a:p>
            <a:pPr marL="0" indent="0" algn="just">
              <a:buNone/>
            </a:pP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599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490066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LA PROPIEDAD PRIVADA</a:t>
            </a:r>
            <a:endParaRPr lang="es-E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Recortar rectángulo de esquina diagonal"/>
          <p:cNvSpPr/>
          <p:nvPr/>
        </p:nvSpPr>
        <p:spPr>
          <a:xfrm>
            <a:off x="395536" y="908720"/>
            <a:ext cx="8064896" cy="1512168"/>
          </a:xfrm>
          <a:prstGeom prst="snip2DiagRect">
            <a:avLst/>
          </a:prstGeom>
          <a:solidFill>
            <a:srgbClr val="00206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El Papa Juan XXIII enseña en la encíclica </a:t>
            </a:r>
            <a:r>
              <a:rPr lang="es-E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Mater et Magistra 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que el derecho de propiedad privada tiene su fundamento en la ley natural. Según esta encíclica, el derecho sobre la propiedad privada: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907704" y="2780928"/>
            <a:ext cx="6552728" cy="79208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Encuentra su primera razón de ser en la fecundidad del trabajo humano.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1907704" y="3933056"/>
            <a:ext cx="6552728" cy="79208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Constituye un medio eficiente para garantizar la dignidad y la libertad de la persona humana.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1907704" y="4941168"/>
            <a:ext cx="6552728" cy="79208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Es un elemento de tranquilidad y de consolidación para la vida familiar.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1907704" y="5949280"/>
            <a:ext cx="6552728" cy="72008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Contribuye al aumento de paz y prosperidad en el Estado.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899592" y="2564904"/>
            <a:ext cx="0" cy="374441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899592" y="3176972"/>
            <a:ext cx="864096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899592" y="4329100"/>
            <a:ext cx="864096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899592" y="5337212"/>
            <a:ext cx="864096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899592" y="6309320"/>
            <a:ext cx="864096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256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936104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doctrina social de la iglesia enseña esto tres principios fundamentales: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359998" y="1340768"/>
            <a:ext cx="8064896" cy="792088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 ser humano tiene derecho a la propiedad privada</a:t>
            </a:r>
            <a:r>
              <a:rPr lang="es-E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es decir a poseer cosas como propias.</a:t>
            </a:r>
            <a:endParaRPr lang="es-E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79512" y="2780928"/>
            <a:ext cx="3528392" cy="3672408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Función social de la propiedad</a:t>
            </a:r>
            <a:r>
              <a:rPr lang="es-E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Como Dios ha querido el destino universal de los bienes, la propiedad privada tiene una función social (Gn 1, 16-29). Por ello el derecho de propiedad privada no el absoluto.</a:t>
            </a:r>
            <a:endParaRPr lang="es-E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923928" y="2204864"/>
            <a:ext cx="4608512" cy="4536504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 caso de conflicto entre el derecho de propiedad privada y su función social</a:t>
            </a:r>
            <a:r>
              <a:rPr lang="es-E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el Estado puede regular la posesión y uso de la propiedad privada haciendo prevalecer la función social de esta. En ocasiones esta justificada la expropiación e incluso la nacionalización de alguna propiedad, cuando es de especial interés para el bien común de la sociedad.</a:t>
            </a:r>
            <a:endParaRPr lang="es-E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135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4834880" cy="562074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 LA VIRTUD DE LA JUSTICIA</a:t>
            </a:r>
            <a:endParaRPr lang="es-E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568952" cy="56372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Es la virtud que nos inclina a dar a cada uno lo que le corresponde. Cuatro ámbitos o aspectos:</a:t>
            </a:r>
          </a:p>
          <a:p>
            <a:pPr marL="0" indent="0" algn="just">
              <a:buNone/>
            </a:pPr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s-E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La justicia comunicativa, que regula las relaciones de los particulares entre si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. Ejemplo, en una compraventa se cambia un precio justo por una mercancía en buen estado.</a:t>
            </a:r>
          </a:p>
          <a:p>
            <a:pPr algn="just">
              <a:buFont typeface="Wingdings" pitchFamily="2" charset="2"/>
              <a:buChar char="v"/>
            </a:pP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s-E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La justicia distributiva, que regula los deberes del Estado respecto a sus ciudadanos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. Ejemplo, justo que paguen más impuestos los que tienen mayores rentas y que haya rentas exentas.</a:t>
            </a:r>
          </a:p>
          <a:p>
            <a:pPr algn="just">
              <a:buFont typeface="Wingdings" pitchFamily="2" charset="2"/>
              <a:buChar char="v"/>
            </a:pP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s-E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La justicia legal, que regula los deberes de los ciudadanos respecto al Estado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. Ejemplo, los ciudadanos tienen el deber de obedecer las leyes de trafico establecidas por el estado.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118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424936" cy="64807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es-E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s-E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 justicia social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comprende todas las formas clásicas de justicia, pero añadiendo y enfatizando todo lo relativo a la abolición de las diferencias injustas y escandalosas entre los diversos sectores sociales.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TEMAS DE 1º DE BACHILLERATO\estatua de la justic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8" y="1988840"/>
            <a:ext cx="2664296" cy="40262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1979712" y="6237312"/>
            <a:ext cx="4752528" cy="360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Figura que representa a la justicia</a:t>
            </a:r>
            <a:endParaRPr lang="es-ES" sz="24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019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98976" cy="490066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7. ADEMAS DE JUSTICIA, CARIDAD</a:t>
            </a:r>
            <a:endParaRPr lang="es-E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424936" cy="583264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la Iglesia enseña que la justicia sin la caridad es insuficiente en el orden social. Pone remedio allí donde no llega la acción del Estado.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La caridad no puede ser nunca una justificación para no hacer justicia. Su lógica es la del amor y la misericordia.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Personal o institucionalizada, se resuelven diariamente gravísimos problemas personales y sociales en todo el mundo. Ejemplo: la gran actividad llevada a cabo por el voluntariado.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TEMAS DE 1º DE BACHILLERATO\escuela de primaria de Backombel construida por una 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39081"/>
            <a:ext cx="3672408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4860032" y="5949280"/>
            <a:ext cx="3168352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Dispensario de una ONG</a:t>
            </a:r>
            <a:endParaRPr lang="es-E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975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2952" cy="562074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s-E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Pecados contra la justicia</a:t>
            </a:r>
            <a:endParaRPr lang="es-E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8496944" cy="576064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s-E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El robo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: consiste en tomar o retener una cosa contra la voluntad de su dueño. La gravedad dependerá de la cantidad sustraída y de las circunstancias.</a:t>
            </a:r>
          </a:p>
          <a:p>
            <a:pPr algn="just">
              <a:buFont typeface="Wingdings" pitchFamily="2" charset="2"/>
              <a:buChar char="Ø"/>
            </a:pPr>
            <a:r>
              <a:rPr lang="es-E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El hurto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: apropiación injusta y oculta de un bien ajeno.</a:t>
            </a:r>
          </a:p>
          <a:p>
            <a:pPr algn="just">
              <a:buFont typeface="Wingdings" pitchFamily="2" charset="2"/>
              <a:buChar char="Ø"/>
            </a:pPr>
            <a:r>
              <a:rPr lang="es-E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El fraude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: cuando se engaña a alguien con quien se hace un negocio legal.</a:t>
            </a:r>
          </a:p>
          <a:p>
            <a:pPr algn="just">
              <a:buFont typeface="Wingdings" pitchFamily="2" charset="2"/>
              <a:buChar char="Ø"/>
            </a:pPr>
            <a:r>
              <a:rPr lang="es-E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La especulación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: cuando se trafica con astucia </a:t>
            </a:r>
          </a:p>
          <a:p>
            <a:pPr marL="0" indent="0" algn="just">
              <a:buNone/>
            </a:pPr>
            <a:r>
              <a:rPr lang="es-E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  para ganar dinero rápidamente. Ejemplo: los</a:t>
            </a:r>
          </a:p>
          <a:p>
            <a:pPr marL="0" indent="0" algn="just">
              <a:buNone/>
            </a:pPr>
            <a:r>
              <a:rPr lang="es-E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  intermediarios que compran productos a </a:t>
            </a:r>
          </a:p>
          <a:p>
            <a:pPr marL="0" indent="0" algn="just">
              <a:buNone/>
            </a:pPr>
            <a:r>
              <a:rPr lang="es-E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  precios irrisorios y los venden al consumidor</a:t>
            </a:r>
          </a:p>
          <a:p>
            <a:pPr marL="0" indent="0" algn="just">
              <a:buNone/>
            </a:pPr>
            <a:r>
              <a:rPr lang="es-E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  a precios altos.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TEMAS DE 1º DE BACHILLERATO\la cleptomania adiccion de rob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96952"/>
            <a:ext cx="223224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467544" y="5517232"/>
            <a:ext cx="5832648" cy="122413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«Toda forma de tomar o retener injustamente el bien ajeno, (…) es contraria al séptimo mandamiento» 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(CIC, nº. 2400) 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902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496944" cy="648072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s-E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La información privilegiada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: deriva de la utilización, para un enriquecimiento injusto, de los datos que se tienen con motivo del cargo o del trabajo profesional.</a:t>
            </a:r>
          </a:p>
          <a:p>
            <a:pPr algn="just">
              <a:buFont typeface="Wingdings" pitchFamily="2" charset="2"/>
              <a:buChar char="Ø"/>
            </a:pPr>
            <a:r>
              <a:rPr lang="es-E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El daño injusto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: consiste en cometer perjuicio al prójimo, causándole daños en sus propiedades o en sus derechos.</a:t>
            </a:r>
          </a:p>
          <a:p>
            <a:pPr algn="just">
              <a:buFont typeface="Wingdings" pitchFamily="2" charset="2"/>
              <a:buChar char="Ø"/>
            </a:pPr>
            <a:r>
              <a:rPr lang="es-E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La cooperación al mal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: es la colaboración física o moral con una acción o situación injusta.</a:t>
            </a:r>
          </a:p>
          <a:p>
            <a:pPr algn="just">
              <a:buFont typeface="Wingdings" pitchFamily="2" charset="2"/>
              <a:buChar char="Ø"/>
            </a:pPr>
            <a:r>
              <a:rPr lang="es-E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La corrupción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: se causa cuando se vicia el juicio de los que deben tomar decisiones conforme al derecho. Ejemplo: pagando dinero a un alcalde para que otorgue la ejecución de una obra a determinado constructor, en perjuicio de otros.</a:t>
            </a:r>
          </a:p>
          <a:p>
            <a:pPr algn="just">
              <a:buFont typeface="Wingdings" pitchFamily="2" charset="2"/>
              <a:buChar char="Ø"/>
            </a:pPr>
            <a:r>
              <a:rPr lang="es-E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El fraude fiscal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: consiste en defraudar al Estado en el pago de los impuestos. Estos son mecanismo  que dispone el Estado para conseguir  recursos destinados a  gastos generales y sociales y para promover la justicia en la redistribución de la renta.</a:t>
            </a:r>
          </a:p>
          <a:p>
            <a:pPr marL="0" indent="0" algn="just">
              <a:buNone/>
            </a:pPr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s-E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Todos los pecados contra la justicia exigen reparación del mal cometido para que sean perdonados.</a:t>
            </a:r>
          </a:p>
          <a:p>
            <a:pPr>
              <a:buFont typeface="Wingdings" pitchFamily="2" charset="2"/>
              <a:buChar char="Ø"/>
            </a:pP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200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490066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TEXTOS PARA LA REFLEXION</a:t>
            </a:r>
            <a:endParaRPr lang="es-ES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291264" cy="4873752"/>
          </a:xfrm>
          <a:solidFill>
            <a:srgbClr val="FF0000"/>
          </a:solidFill>
        </p:spPr>
        <p:txBody>
          <a:bodyPr/>
          <a:lstStyle/>
          <a:p>
            <a:pPr marL="457200" indent="-457200" algn="just">
              <a:buAutoNum type="arabicPeriod"/>
            </a:pPr>
            <a:r>
              <a:rPr lang="es-E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Juan Pablo II a los jóvenes: «debéis prepararos con un estudio serio.»</a:t>
            </a:r>
          </a:p>
          <a:p>
            <a:pPr marL="457200" indent="-457200" algn="just">
              <a:buAutoNum type="arabicPeriod"/>
            </a:pPr>
            <a:endParaRPr lang="es-E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es-E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Prioridad del trabajo frente al capital. (Laboren Exercens, 15)</a:t>
            </a:r>
          </a:p>
          <a:p>
            <a:pPr marL="457200" indent="-457200" algn="just">
              <a:buAutoNum type="arabicPeriod"/>
            </a:pPr>
            <a:endParaRPr lang="es-E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es-E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derecho a la huelga. (CIC, nº. 2435)</a:t>
            </a:r>
          </a:p>
          <a:p>
            <a:pPr marL="457200" indent="-457200" algn="just">
              <a:buAutoNum type="arabicPeriod"/>
            </a:pPr>
            <a:endParaRPr lang="es-E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es-E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Una nueva fuerza del voluntariado. (ABC, Madrid, 12 de febrero de 1994)</a:t>
            </a:r>
            <a:endParaRPr lang="es-E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87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4. LOS DEBERES DEL TRABAJADOR</a:t>
            </a:r>
          </a:p>
          <a:p>
            <a:pPr marL="0" indent="0">
              <a:buNone/>
            </a:pPr>
            <a:r>
              <a:rPr lang="es-E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El derecho al trabajo.</a:t>
            </a:r>
          </a:p>
          <a:p>
            <a:pPr marL="0" indent="0">
              <a:buNone/>
            </a:pPr>
            <a:r>
              <a:rPr lang="es-E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El derecho a un trabajo digno.</a:t>
            </a:r>
          </a:p>
          <a:p>
            <a:pPr marL="0" indent="0">
              <a:buNone/>
            </a:pPr>
            <a:r>
              <a:rPr lang="es-E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El derecho a un salario justo.</a:t>
            </a:r>
          </a:p>
          <a:p>
            <a:pPr marL="0" indent="0">
              <a:buNone/>
            </a:pPr>
            <a:r>
              <a:rPr lang="es-E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El derecho a asociarse en sindicatos.</a:t>
            </a:r>
          </a:p>
          <a:p>
            <a:pPr marL="0" indent="0">
              <a:buNone/>
            </a:pPr>
            <a:r>
              <a:rPr lang="es-E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El derecho a la seguridad social.</a:t>
            </a:r>
          </a:p>
          <a:p>
            <a:pPr marL="0" indent="0">
              <a:buNone/>
            </a:pPr>
            <a:endParaRPr lang="es-E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s-E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5. LA PROPIEDAD PRIVADA</a:t>
            </a:r>
          </a:p>
          <a:p>
            <a:pPr marL="0" indent="0">
              <a:buNone/>
            </a:pPr>
            <a:r>
              <a:rPr lang="es-E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El fundamento de la propiedad privada.</a:t>
            </a:r>
          </a:p>
          <a:p>
            <a:pPr marL="0" indent="0">
              <a:buNone/>
            </a:pPr>
            <a:r>
              <a:rPr lang="es-E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La función social de la propiedad privada</a:t>
            </a:r>
          </a:p>
          <a:p>
            <a:pPr marL="0" indent="0">
              <a:buNone/>
            </a:pP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s-E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6. LA VIRTUD DE LA JUSTICIA Y DE LA CARIDAD</a:t>
            </a:r>
          </a:p>
          <a:p>
            <a:pPr marL="0" indent="0">
              <a:buNone/>
            </a:pPr>
            <a:r>
              <a:rPr lang="es-E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Las clases de justicia.</a:t>
            </a:r>
          </a:p>
          <a:p>
            <a:pPr marL="0" indent="0">
              <a:buNone/>
            </a:pPr>
            <a:r>
              <a:rPr lang="es-E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Además de justicia, caridad.</a:t>
            </a:r>
          </a:p>
          <a:p>
            <a:pPr marL="0" indent="0">
              <a:buNone/>
            </a:pPr>
            <a:r>
              <a:rPr lang="es-E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Los pecados contra la virtud de la justicia.</a:t>
            </a:r>
            <a:endParaRPr lang="es-E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195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VOCABULARIO</a:t>
            </a:r>
            <a:endParaRPr lang="es-ES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467600" cy="4873752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es-E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Caridad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: virtud por la que se ama a Dios sobre todas las cosas y a los demás como a uno mismo por amor de Dios.</a:t>
            </a:r>
          </a:p>
          <a:p>
            <a:pPr algn="just">
              <a:buFont typeface="Wingdings" pitchFamily="2" charset="2"/>
              <a:buChar char="q"/>
            </a:pP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s-E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Justicia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: virtud que consiste en ser justo, dando a cada cual lo que le corresponde o pertenece.</a:t>
            </a:r>
          </a:p>
          <a:p>
            <a:pPr algn="just">
              <a:buFont typeface="Wingdings" pitchFamily="2" charset="2"/>
              <a:buChar char="q"/>
            </a:pP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s-E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Propiedad privada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: derecho a poseer una cosa y a disponer de ella.</a:t>
            </a:r>
          </a:p>
          <a:p>
            <a:pPr algn="just">
              <a:buFont typeface="Wingdings" pitchFamily="2" charset="2"/>
              <a:buChar char="q"/>
            </a:pP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s-E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Voluntariado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: personas que se organizan y ofrecen para prestar diversos servicios, en especial a los mas necesitados.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988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940966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1. VALORACION DEL TRABAJO A LO LARGO DE LA</a:t>
            </a:r>
            <a:br>
              <a:rPr lang="es-E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HISTORIA.</a:t>
            </a:r>
            <a:endParaRPr lang="es-E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8280920" cy="5133184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En la </a:t>
            </a:r>
            <a:r>
              <a:rPr lang="es-E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Antigüedad </a:t>
            </a:r>
            <a:r>
              <a:rPr lang="es-E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E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lásica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, griegos y romanos consideraban el trabajo manual como algo propio de gente baja y poco cultivada.</a:t>
            </a:r>
          </a:p>
          <a:p>
            <a:pPr algn="just">
              <a:buFont typeface="Wingdings" pitchFamily="2" charset="2"/>
              <a:buChar char="v"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En la </a:t>
            </a:r>
            <a:r>
              <a:rPr lang="es-E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Edad Media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: consideración negativa del trabajo manual, propio de los estamentos inferiores, formados por los campesinos, jornaleros, los ganaderos, peones y los artesanos.</a:t>
            </a:r>
          </a:p>
          <a:p>
            <a:pPr algn="just">
              <a:buFont typeface="Wingdings" pitchFamily="2" charset="2"/>
              <a:buChar char="v"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Durante el </a:t>
            </a:r>
            <a:r>
              <a:rPr lang="es-E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Renacimiento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mejoró la consideración social del trabajo debido sobre todo al desarrollo del comercio y de los oficios artesanales que dieron origen a la primera burguesía.</a:t>
            </a:r>
          </a:p>
          <a:p>
            <a:pPr algn="just">
              <a:buFont typeface="Wingdings" pitchFamily="2" charset="2"/>
              <a:buChar char="v"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A finales del </a:t>
            </a:r>
            <a:r>
              <a:rPr lang="es-E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siglo XVIII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, se inicia la llamada Revolución Industrial, que traería consigo la proliferación de grandes fabricas, capaces de producir en cantidades masivas.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737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51520" y="260648"/>
            <a:ext cx="8352928" cy="79208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La condición del trabajador queda sujeta a la </a:t>
            </a:r>
            <a:r>
              <a:rPr lang="es-E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ley de la oferta y la demanda</a:t>
            </a:r>
            <a:endParaRPr lang="es-E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ortar rectángulo de esquina diagonal"/>
          <p:cNvSpPr/>
          <p:nvPr/>
        </p:nvSpPr>
        <p:spPr>
          <a:xfrm>
            <a:off x="251520" y="1340768"/>
            <a:ext cx="4968552" cy="1224136"/>
          </a:xfrm>
          <a:prstGeom prst="snip2Diag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El trabajo se empieza a considerar como una mercancía que se vende por un salario. 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529808" y="1592796"/>
            <a:ext cx="3240360" cy="424847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Dos clases: </a:t>
            </a:r>
          </a:p>
          <a:p>
            <a:pPr algn="just"/>
            <a:r>
              <a:rPr lang="es-E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s-E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os patronos y los proletarios </a:t>
            </a:r>
          </a:p>
          <a:p>
            <a:pPr algn="ctr"/>
            <a:endParaRPr lang="es-E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dará origen a los modernos conflictos sociales y políticos del siglo XIX.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Flecha abajo"/>
          <p:cNvSpPr/>
          <p:nvPr/>
        </p:nvSpPr>
        <p:spPr>
          <a:xfrm>
            <a:off x="6861956" y="3140968"/>
            <a:ext cx="576064" cy="864096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F:\TEMAS DE 1º DE BACHILLERATO\sweeper-and-doffer-in-cotton-mi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96" y="2708920"/>
            <a:ext cx="4572000" cy="3235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49796" y="5944372"/>
            <a:ext cx="4770276" cy="796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Niños trabajadores en una fabrica de algodón (EE:UU) 1911.</a:t>
            </a:r>
            <a:endParaRPr lang="es-ES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843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ergamino horizontal"/>
          <p:cNvSpPr/>
          <p:nvPr/>
        </p:nvSpPr>
        <p:spPr>
          <a:xfrm>
            <a:off x="395536" y="332656"/>
            <a:ext cx="8136904" cy="1080120"/>
          </a:xfrm>
          <a:prstGeom prst="horizontalScroll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Los Papas de este tiempo defendieron de forma continua los derechos de los trabajadores.</a:t>
            </a:r>
            <a:endParaRPr lang="es-E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Cinta hacia abajo"/>
          <p:cNvSpPr/>
          <p:nvPr/>
        </p:nvSpPr>
        <p:spPr>
          <a:xfrm>
            <a:off x="251520" y="3212976"/>
            <a:ext cx="3384376" cy="648072"/>
          </a:xfrm>
          <a:prstGeom prst="ribbon">
            <a:avLst/>
          </a:prstGeom>
          <a:solidFill>
            <a:srgbClr val="7030A0"/>
          </a:solidFill>
          <a:ln>
            <a:solidFill>
              <a:srgbClr val="00206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trabajo:</a:t>
            </a:r>
            <a:endParaRPr lang="es-E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Redondear rectángulo de esquina diagonal"/>
          <p:cNvSpPr/>
          <p:nvPr/>
        </p:nvSpPr>
        <p:spPr>
          <a:xfrm>
            <a:off x="4211960" y="1556792"/>
            <a:ext cx="4320480" cy="2736304"/>
          </a:xfrm>
          <a:prstGeom prst="round2Diag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Es el medio ordinario mediante el cual el hombre desarrolla su personalidad, tanto por lo que se refiere al progreso de su inteligencia como a robustecer su voluntad por el esfuerzo que comporta.</a:t>
            </a:r>
          </a:p>
        </p:txBody>
      </p:sp>
      <p:sp>
        <p:nvSpPr>
          <p:cNvPr id="8" name="7 Proceso alternativo"/>
          <p:cNvSpPr/>
          <p:nvPr/>
        </p:nvSpPr>
        <p:spPr>
          <a:xfrm>
            <a:off x="4211960" y="4509120"/>
            <a:ext cx="4320480" cy="1440160"/>
          </a:xfrm>
          <a:prstGeom prst="flowChartAlternateProcess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Por designio divino, es la contribución del hombre al progreso del mundo creado por Dios.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 flipV="1">
            <a:off x="2771800" y="2420888"/>
            <a:ext cx="1296144" cy="504056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2843808" y="4077072"/>
            <a:ext cx="1224136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187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TEMAS DE 1º DE BACHILLERATO\tiempos_modernos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3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dondear rectángulo de esquina diagonal"/>
          <p:cNvSpPr/>
          <p:nvPr/>
        </p:nvSpPr>
        <p:spPr>
          <a:xfrm>
            <a:off x="179512" y="6021288"/>
            <a:ext cx="8856984" cy="72008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Escenas de la película «Tiempos modernos». En esta obra Charles Chaplin denuncio el lado oscuro de la Revolución Industrial.</a:t>
            </a:r>
            <a:endParaRPr lang="es-E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730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70984" cy="562074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VISION CRISTIANA DEL TRABAJO</a:t>
            </a:r>
            <a:endParaRPr lang="es-E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908720"/>
            <a:ext cx="9144000" cy="594928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s-E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La antropología cristiana ofrece razones de la dignidad del trabajo:</a:t>
            </a:r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s-E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Dios puso al ser humano en el jardín del Edén «para que lo trabajara y cuidara» (Gn 2, 15). Indica que </a:t>
            </a:r>
            <a:r>
              <a:rPr lang="es-E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 vocación al trabajo es algo querido por Dios desde el principio.</a:t>
            </a:r>
            <a:endParaRPr lang="es-E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s-E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El hecho de que el trabajo comporte fatiga es consecuencia del pecado original (Gn 3, 19). Al expulsar Dios al hombre y a la mujer del Paraíso, les dio el mandato «labrar la tierra de la que habían sido tomados» (Gn 3, 23).</a:t>
            </a:r>
            <a:endParaRPr lang="es-E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89040"/>
            <a:ext cx="3048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752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986</TotalTime>
  <Words>2252</Words>
  <Application>Microsoft Office PowerPoint</Application>
  <PresentationFormat>Presentación en pantalla (4:3)</PresentationFormat>
  <Paragraphs>162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Mirador</vt:lpstr>
      <vt:lpstr>TRABAJO, PROPIEDAD Y JUSTICIA SOCIAL</vt:lpstr>
      <vt:lpstr>ESQUEMA DE LA UNIDAD</vt:lpstr>
      <vt:lpstr>Presentación de PowerPoint</vt:lpstr>
      <vt:lpstr>VOCABULARIO</vt:lpstr>
      <vt:lpstr> 1. VALORACION DEL TRABAJO A LO LARGO DE LA      HISTORIA.</vt:lpstr>
      <vt:lpstr>Presentación de PowerPoint</vt:lpstr>
      <vt:lpstr>Presentación de PowerPoint</vt:lpstr>
      <vt:lpstr>Presentación de PowerPoint</vt:lpstr>
      <vt:lpstr>2. VISION CRISTIANA DEL TRABAJO</vt:lpstr>
      <vt:lpstr>Presentación de PowerPoint</vt:lpstr>
      <vt:lpstr>3. APLICACIÓN DE LA DSI AL MUNDO DEL TRABAJO</vt:lpstr>
      <vt:lpstr>Presentación de PowerPoint</vt:lpstr>
      <vt:lpstr>Presentación de PowerPoint</vt:lpstr>
      <vt:lpstr>4. Deberes y derechos del trabajador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5. LA PROPIEDAD PRIVADA</vt:lpstr>
      <vt:lpstr>la doctrina social de la iglesia enseña esto tres principios fundamentales:</vt:lpstr>
      <vt:lpstr>6. LA VIRTUD DE LA JUSTICIA</vt:lpstr>
      <vt:lpstr>Presentación de PowerPoint</vt:lpstr>
      <vt:lpstr>7. ADEMAS DE JUSTICIA, CARIDAD</vt:lpstr>
      <vt:lpstr>8. Pecados contra la justicia</vt:lpstr>
      <vt:lpstr>Presentación de PowerPoint</vt:lpstr>
      <vt:lpstr>TEXTOS PARA LA REFLEXION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TRABAJO, PROPIEDAD Y JUSTICIA SOCIAL</dc:title>
  <dc:creator>Luffi</dc:creator>
  <cp:lastModifiedBy>Luffi</cp:lastModifiedBy>
  <cp:revision>55</cp:revision>
  <dcterms:created xsi:type="dcterms:W3CDTF">2012-04-24T10:47:09Z</dcterms:created>
  <dcterms:modified xsi:type="dcterms:W3CDTF">2012-06-08T15:38:40Z</dcterms:modified>
</cp:coreProperties>
</file>